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53"/>
  </p:notesMasterIdLst>
  <p:sldIdLst>
    <p:sldId id="259" r:id="rId5"/>
    <p:sldId id="260" r:id="rId6"/>
    <p:sldId id="568" r:id="rId7"/>
    <p:sldId id="267" r:id="rId8"/>
    <p:sldId id="570" r:id="rId9"/>
    <p:sldId id="571" r:id="rId10"/>
    <p:sldId id="573" r:id="rId11"/>
    <p:sldId id="574" r:id="rId12"/>
    <p:sldId id="576" r:id="rId13"/>
    <p:sldId id="577" r:id="rId14"/>
    <p:sldId id="602" r:id="rId15"/>
    <p:sldId id="603" r:id="rId16"/>
    <p:sldId id="553" r:id="rId17"/>
    <p:sldId id="584" r:id="rId18"/>
    <p:sldId id="580" r:id="rId19"/>
    <p:sldId id="582" r:id="rId20"/>
    <p:sldId id="586" r:id="rId21"/>
    <p:sldId id="583" r:id="rId22"/>
    <p:sldId id="585" r:id="rId23"/>
    <p:sldId id="611" r:id="rId24"/>
    <p:sldId id="606" r:id="rId25"/>
    <p:sldId id="612" r:id="rId26"/>
    <p:sldId id="608" r:id="rId27"/>
    <p:sldId id="609" r:id="rId28"/>
    <p:sldId id="610" r:id="rId29"/>
    <p:sldId id="614" r:id="rId30"/>
    <p:sldId id="589" r:id="rId31"/>
    <p:sldId id="556" r:id="rId32"/>
    <p:sldId id="591" r:id="rId33"/>
    <p:sldId id="588" r:id="rId34"/>
    <p:sldId id="592" r:id="rId35"/>
    <p:sldId id="593" r:id="rId36"/>
    <p:sldId id="594" r:id="rId37"/>
    <p:sldId id="595" r:id="rId38"/>
    <p:sldId id="596" r:id="rId39"/>
    <p:sldId id="561" r:id="rId40"/>
    <p:sldId id="562" r:id="rId41"/>
    <p:sldId id="563" r:id="rId42"/>
    <p:sldId id="554" r:id="rId43"/>
    <p:sldId id="597" r:id="rId44"/>
    <p:sldId id="598" r:id="rId45"/>
    <p:sldId id="613" r:id="rId46"/>
    <p:sldId id="557" r:id="rId47"/>
    <p:sldId id="534" r:id="rId48"/>
    <p:sldId id="559" r:id="rId49"/>
    <p:sldId id="558" r:id="rId50"/>
    <p:sldId id="560" r:id="rId51"/>
    <p:sldId id="441" r:id="rId52"/>
  </p:sldIdLst>
  <p:sldSz cx="10058400" cy="6400800"/>
  <p:notesSz cx="7023100" cy="9309100"/>
  <p:defaultTextStyle>
    <a:defPPr>
      <a:defRPr lang="en-US"/>
    </a:defPPr>
    <a:lvl1pPr marL="0" algn="l" defTabSz="457197" rtl="0" eaLnBrk="1" latinLnBrk="0" hangingPunct="1">
      <a:defRPr sz="1800" kern="1200">
        <a:solidFill>
          <a:schemeClr val="tx1"/>
        </a:solidFill>
        <a:latin typeface="+mn-lt"/>
        <a:ea typeface="+mn-ea"/>
        <a:cs typeface="+mn-cs"/>
      </a:defRPr>
    </a:lvl1pPr>
    <a:lvl2pPr marL="457197" algn="l" defTabSz="457197" rtl="0" eaLnBrk="1" latinLnBrk="0" hangingPunct="1">
      <a:defRPr sz="1800" kern="1200">
        <a:solidFill>
          <a:schemeClr val="tx1"/>
        </a:solidFill>
        <a:latin typeface="+mn-lt"/>
        <a:ea typeface="+mn-ea"/>
        <a:cs typeface="+mn-cs"/>
      </a:defRPr>
    </a:lvl2pPr>
    <a:lvl3pPr marL="914395" algn="l" defTabSz="457197" rtl="0" eaLnBrk="1" latinLnBrk="0" hangingPunct="1">
      <a:defRPr sz="1800" kern="1200">
        <a:solidFill>
          <a:schemeClr val="tx1"/>
        </a:solidFill>
        <a:latin typeface="+mn-lt"/>
        <a:ea typeface="+mn-ea"/>
        <a:cs typeface="+mn-cs"/>
      </a:defRPr>
    </a:lvl3pPr>
    <a:lvl4pPr marL="1371591" algn="l" defTabSz="457197" rtl="0" eaLnBrk="1" latinLnBrk="0" hangingPunct="1">
      <a:defRPr sz="1800" kern="1200">
        <a:solidFill>
          <a:schemeClr val="tx1"/>
        </a:solidFill>
        <a:latin typeface="+mn-lt"/>
        <a:ea typeface="+mn-ea"/>
        <a:cs typeface="+mn-cs"/>
      </a:defRPr>
    </a:lvl4pPr>
    <a:lvl5pPr marL="1828788" algn="l" defTabSz="457197" rtl="0" eaLnBrk="1" latinLnBrk="0" hangingPunct="1">
      <a:defRPr sz="1800" kern="1200">
        <a:solidFill>
          <a:schemeClr val="tx1"/>
        </a:solidFill>
        <a:latin typeface="+mn-lt"/>
        <a:ea typeface="+mn-ea"/>
        <a:cs typeface="+mn-cs"/>
      </a:defRPr>
    </a:lvl5pPr>
    <a:lvl6pPr marL="2285985" algn="l" defTabSz="457197" rtl="0" eaLnBrk="1" latinLnBrk="0" hangingPunct="1">
      <a:defRPr sz="1800" kern="1200">
        <a:solidFill>
          <a:schemeClr val="tx1"/>
        </a:solidFill>
        <a:latin typeface="+mn-lt"/>
        <a:ea typeface="+mn-ea"/>
        <a:cs typeface="+mn-cs"/>
      </a:defRPr>
    </a:lvl6pPr>
    <a:lvl7pPr marL="2743183" algn="l" defTabSz="457197" rtl="0" eaLnBrk="1" latinLnBrk="0" hangingPunct="1">
      <a:defRPr sz="1800" kern="1200">
        <a:solidFill>
          <a:schemeClr val="tx1"/>
        </a:solidFill>
        <a:latin typeface="+mn-lt"/>
        <a:ea typeface="+mn-ea"/>
        <a:cs typeface="+mn-cs"/>
      </a:defRPr>
    </a:lvl7pPr>
    <a:lvl8pPr marL="3200380" algn="l" defTabSz="457197" rtl="0" eaLnBrk="1" latinLnBrk="0" hangingPunct="1">
      <a:defRPr sz="1800" kern="1200">
        <a:solidFill>
          <a:schemeClr val="tx1"/>
        </a:solidFill>
        <a:latin typeface="+mn-lt"/>
        <a:ea typeface="+mn-ea"/>
        <a:cs typeface="+mn-cs"/>
      </a:defRPr>
    </a:lvl8pPr>
    <a:lvl9pPr marL="3657576" algn="l" defTabSz="45719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2">
          <p15:clr>
            <a:srgbClr val="A4A3A4"/>
          </p15:clr>
        </p15:guide>
        <p15:guide id="2" pos="289">
          <p15:clr>
            <a:srgbClr val="A4A3A4"/>
          </p15:clr>
        </p15:guide>
        <p15:guide id="3" orient="horz" pos="1045">
          <p15:clr>
            <a:srgbClr val="A4A3A4"/>
          </p15:clr>
        </p15:guide>
        <p15:guide id="4" orient="horz" pos="516">
          <p15:clr>
            <a:srgbClr val="A4A3A4"/>
          </p15:clr>
        </p15:guide>
        <p15:guide id="5" orient="horz" pos="215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uck Robinson" initials="" lastIdx="6" clrIdx="0"/>
  <p:cmAuthor id="7" name="Elizabeth Rowan Chandler" initials="ERC" lastIdx="154" clrIdx="7"/>
  <p:cmAuthor id="1" name="Leah Ray" initials="LR" lastIdx="36" clrIdx="1"/>
  <p:cmAuthor id="8" name="Gabrielle Antoniadis" initials="GA" lastIdx="32" clrIdx="8"/>
  <p:cmAuthor id="2" name="Nancy Curby" initials="NC" lastIdx="22" clrIdx="2">
    <p:extLst/>
  </p:cmAuthor>
  <p:cmAuthor id="9" name="Laura DesGranges" initials="LD" lastIdx="19" clrIdx="9"/>
  <p:cmAuthor id="3" name="Brittany Cordes" initials="BC" lastIdx="39" clrIdx="3"/>
  <p:cmAuthor id="4" name="Kathryn Lyons" initials="KL" lastIdx="17" clrIdx="4">
    <p:extLst/>
  </p:cmAuthor>
  <p:cmAuthor id="5" name="Paula" initials="PC" lastIdx="88" clrIdx="5"/>
  <p:cmAuthor id="6" name="Emily Basten" initials="EB" lastIdx="45" clrIdx="6"/>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52"/>
    <a:srgbClr val="ABD037"/>
    <a:srgbClr val="00B7C4"/>
    <a:srgbClr val="009EDE"/>
    <a:srgbClr val="006B9D"/>
    <a:srgbClr val="BFD730"/>
    <a:srgbClr val="F7941D"/>
    <a:srgbClr val="F1F1F1"/>
    <a:srgbClr val="436026"/>
    <a:srgbClr val="E97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258" autoAdjust="0"/>
    <p:restoredTop sz="94434" autoAdjust="0"/>
  </p:normalViewPr>
  <p:slideViewPr>
    <p:cSldViewPr snapToGrid="0" snapToObjects="1">
      <p:cViewPr varScale="1">
        <p:scale>
          <a:sx n="80" d="100"/>
          <a:sy n="80" d="100"/>
        </p:scale>
        <p:origin x="204" y="72"/>
      </p:cViewPr>
      <p:guideLst>
        <p:guide orient="horz" pos="1342"/>
        <p:guide pos="289"/>
        <p:guide orient="horz" pos="1045"/>
        <p:guide orient="horz" pos="516"/>
        <p:guide orient="horz" pos="2154"/>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r>
              <a:rPr lang="en-US" sz="2000" dirty="0" smtClean="0">
                <a:solidFill>
                  <a:schemeClr val="bg1"/>
                </a:solidFill>
              </a:rPr>
              <a:t>Percentage </a:t>
            </a:r>
            <a:r>
              <a:rPr lang="en-US" sz="2000" dirty="0">
                <a:solidFill>
                  <a:schemeClr val="bg1"/>
                </a:solidFill>
              </a:rPr>
              <a:t>of Food </a:t>
            </a:r>
            <a:br>
              <a:rPr lang="en-US" sz="2000" dirty="0">
                <a:solidFill>
                  <a:schemeClr val="bg1"/>
                </a:solidFill>
              </a:rPr>
            </a:br>
            <a:r>
              <a:rPr lang="en-US" sz="2000" dirty="0">
                <a:solidFill>
                  <a:schemeClr val="bg1"/>
                </a:solidFill>
              </a:rPr>
              <a:t>Insecure Seniors</a:t>
            </a:r>
          </a:p>
        </c:rich>
      </c:tx>
      <c:layout>
        <c:manualLayout>
          <c:xMode val="edge"/>
          <c:yMode val="edge"/>
          <c:x val="0.294127238105932"/>
          <c:y val="0.61257763975155299"/>
        </c:manualLayout>
      </c:layout>
      <c:overlay val="1"/>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view3D>
      <c:rotX val="90"/>
      <c:rotY val="100"/>
      <c:rAngAx val="0"/>
      <c:perspective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4588735947703771E-2"/>
          <c:y val="5.7677767113536775E-2"/>
          <c:w val="0.934640522875817"/>
          <c:h val="0.9145962732919255"/>
        </c:manualLayout>
      </c:layout>
      <c:pie3DChart>
        <c:varyColors val="1"/>
        <c:ser>
          <c:idx val="0"/>
          <c:order val="0"/>
          <c:tx>
            <c:strRef>
              <c:f>Sheet1!$B$1</c:f>
              <c:strCache>
                <c:ptCount val="1"/>
                <c:pt idx="0">
                  <c:v>Column1</c:v>
                </c:pt>
              </c:strCache>
            </c:strRef>
          </c:tx>
          <c:explosion val="15"/>
          <c:dPt>
            <c:idx val="0"/>
            <c:bubble3D val="0"/>
            <c:explosion val="25"/>
            <c:spPr>
              <a:solidFill>
                <a:srgbClr val="F7941D"/>
              </a:solidFill>
              <a:ln>
                <a:noFill/>
              </a:ln>
              <a:effectLst/>
              <a:sp3d/>
            </c:spPr>
          </c:dPt>
          <c:dPt>
            <c:idx val="1"/>
            <c:bubble3D val="0"/>
            <c:spPr>
              <a:solidFill>
                <a:schemeClr val="accent3"/>
              </a:solidFill>
              <a:ln>
                <a:noFill/>
              </a:ln>
              <a:effectLst/>
              <a:sp3d/>
            </c:spPr>
          </c:dPt>
          <c:dPt>
            <c:idx val="2"/>
            <c:bubble3D val="0"/>
            <c:spPr>
              <a:solidFill>
                <a:schemeClr val="accent5"/>
              </a:solidFill>
              <a:ln>
                <a:noFill/>
              </a:ln>
              <a:effectLst/>
              <a:sp3d/>
            </c:spPr>
          </c:dPt>
          <c:dLbls>
            <c:dLbl>
              <c:idx val="0"/>
              <c:layout>
                <c:manualLayout>
                  <c:x val="0.21568627450980399"/>
                  <c:y val="-0.24083698097520401"/>
                </c:manualLayout>
              </c:layout>
              <c:tx>
                <c:rich>
                  <a:bodyPr/>
                  <a:lstStyle/>
                  <a:p>
                    <a:r>
                      <a:rPr lang="en-US" dirty="0" smtClean="0"/>
                      <a:t>79.5%</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0.1426621455988471"/>
                  <c:y val="0.15262991268380857"/>
                </c:manualLayout>
              </c:layout>
              <c:tx>
                <c:rich>
                  <a:bodyPr/>
                  <a:lstStyle/>
                  <a:p>
                    <a:r>
                      <a:rPr lang="en-US" sz="2000" b="1" dirty="0" smtClean="0">
                        <a:solidFill>
                          <a:schemeClr val="bg1"/>
                        </a:solidFill>
                      </a:rPr>
                      <a:t>12.1%</a:t>
                    </a:r>
                    <a:endParaRPr lang="en-US" sz="2000" b="1" dirty="0">
                      <a:solidFill>
                        <a:schemeClr val="bg1"/>
                      </a:solidFill>
                    </a:endParaRPr>
                  </a:p>
                </c:rich>
              </c:tx>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14497920380273299"/>
                  <c:y val="1.762116691935250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Out of Home</c:v>
                </c:pt>
                <c:pt idx="1">
                  <c:v>Homebound, Can Cook</c:v>
                </c:pt>
                <c:pt idx="2">
                  <c:v>Homebound, Can't Cook</c:v>
                </c:pt>
              </c:strCache>
            </c:strRef>
          </c:cat>
          <c:val>
            <c:numRef>
              <c:f>Sheet1!$B$2:$B$4</c:f>
              <c:numCache>
                <c:formatCode>0.0%</c:formatCode>
                <c:ptCount val="3"/>
                <c:pt idx="0">
                  <c:v>0.79500000000000004</c:v>
                </c:pt>
                <c:pt idx="1">
                  <c:v>0.121</c:v>
                </c:pt>
                <c:pt idx="2">
                  <c:v>8.4000000000000005E-2</c:v>
                </c:pt>
              </c:numCache>
            </c:numRef>
          </c:val>
        </c:ser>
        <c:dLbls>
          <c:showLegendKey val="0"/>
          <c:showVal val="1"/>
          <c:showCatName val="0"/>
          <c:showSerName val="0"/>
          <c:showPercent val="0"/>
          <c:showBubbleSize val="0"/>
          <c:showLeaderLines val="0"/>
        </c:dLbls>
      </c:pie3DChart>
      <c:spPr>
        <a:noFill/>
        <a:ln w="25400">
          <a:noFill/>
        </a:ln>
        <a:effectLst/>
      </c:spPr>
    </c:plotArea>
    <c:plotVisOnly val="1"/>
    <c:dispBlanksAs val="zero"/>
    <c:showDLblsOverMax val="0"/>
  </c:chart>
  <c:spPr>
    <a:noFill/>
    <a:ln w="9525" cap="flat" cmpd="sng" algn="ctr">
      <a:noFill/>
      <a:prstDash val="solid"/>
    </a:ln>
    <a:effectLst/>
  </c:spPr>
  <c:txPr>
    <a:bodyPr/>
    <a:lstStyle/>
    <a:p>
      <a:pPr>
        <a:defRPr sz="1800">
          <a:solidFill>
            <a:schemeClr val="bg2">
              <a:lumMod val="25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7ABDEC-752B-441E-8C4E-F11BED2D7000}" type="doc">
      <dgm:prSet loTypeId="urn:microsoft.com/office/officeart/2005/8/layout/hChevron3" loCatId="process" qsTypeId="urn:microsoft.com/office/officeart/2005/8/quickstyle/simple1" qsCatId="simple" csTypeId="urn:microsoft.com/office/officeart/2005/8/colors/colorful4" csCatId="colorful" phldr="1"/>
      <dgm:spPr/>
    </dgm:pt>
    <dgm:pt modelId="{D4308A29-CCDB-4BA5-830E-19460542DB6F}">
      <dgm:prSet phldrT="[Text]" custT="1"/>
      <dgm:spPr>
        <a:solidFill>
          <a:srgbClr val="006B9D"/>
        </a:solidFill>
      </dgm:spPr>
      <dgm:t>
        <a:bodyPr/>
        <a:lstStyle/>
        <a:p>
          <a:r>
            <a:rPr lang="en-US" sz="3200" dirty="0" smtClean="0">
              <a:latin typeface="Arial" panose="020B0604020202020204" pitchFamily="34" charset="0"/>
              <a:cs typeface="Arial" panose="020B0604020202020204" pitchFamily="34" charset="0"/>
            </a:rPr>
            <a:t>Not Homebound, Can Cook or Access Meals</a:t>
          </a:r>
          <a:endParaRPr lang="en-US" sz="3200" dirty="0">
            <a:latin typeface="Arial" panose="020B0604020202020204" pitchFamily="34" charset="0"/>
            <a:cs typeface="Arial" panose="020B0604020202020204" pitchFamily="34" charset="0"/>
          </a:endParaRPr>
        </a:p>
      </dgm:t>
    </dgm:pt>
    <dgm:pt modelId="{6D9B1D64-8149-48FC-8751-26221C755E6D}" type="parTrans" cxnId="{014724C1-9BAB-42C7-8433-60B97F349D29}">
      <dgm:prSet/>
      <dgm:spPr/>
      <dgm:t>
        <a:bodyPr/>
        <a:lstStyle/>
        <a:p>
          <a:endParaRPr lang="en-US"/>
        </a:p>
      </dgm:t>
    </dgm:pt>
    <dgm:pt modelId="{A1453D74-C5FC-4EC0-BC06-F99897006F0F}" type="sibTrans" cxnId="{014724C1-9BAB-42C7-8433-60B97F349D29}">
      <dgm:prSet/>
      <dgm:spPr/>
      <dgm:t>
        <a:bodyPr/>
        <a:lstStyle/>
        <a:p>
          <a:endParaRPr lang="en-US"/>
        </a:p>
      </dgm:t>
    </dgm:pt>
    <dgm:pt modelId="{DEAB0BC9-309A-4215-81BC-F3E615BA8DD2}">
      <dgm:prSet phldrT="[Text]" custT="1"/>
      <dgm:spPr>
        <a:solidFill>
          <a:srgbClr val="009EDE"/>
        </a:solidFill>
      </dgm:spPr>
      <dgm:t>
        <a:bodyPr/>
        <a:lstStyle/>
        <a:p>
          <a:r>
            <a:rPr lang="en-US" sz="2400" dirty="0" smtClean="0">
              <a:latin typeface="Arial" panose="020B0604020202020204" pitchFamily="34" charset="0"/>
              <a:cs typeface="Arial" panose="020B0604020202020204" pitchFamily="34" charset="0"/>
            </a:rPr>
            <a:t>Homebound</a:t>
          </a:r>
        </a:p>
        <a:p>
          <a:r>
            <a:rPr lang="en-US" sz="2400" dirty="0" smtClean="0">
              <a:latin typeface="Arial" panose="020B0604020202020204" pitchFamily="34" charset="0"/>
              <a:cs typeface="Arial" panose="020B0604020202020204" pitchFamily="34" charset="0"/>
            </a:rPr>
            <a:t>Can Cook</a:t>
          </a:r>
          <a:endParaRPr lang="en-US" sz="2400" dirty="0">
            <a:latin typeface="Arial" panose="020B0604020202020204" pitchFamily="34" charset="0"/>
            <a:cs typeface="Arial" panose="020B0604020202020204" pitchFamily="34" charset="0"/>
          </a:endParaRPr>
        </a:p>
      </dgm:t>
    </dgm:pt>
    <dgm:pt modelId="{6C1FDFB4-6F20-4441-9FF9-02892DD75882}" type="parTrans" cxnId="{CA96B4F0-5187-46D1-A108-F401540C8950}">
      <dgm:prSet/>
      <dgm:spPr/>
      <dgm:t>
        <a:bodyPr/>
        <a:lstStyle/>
        <a:p>
          <a:endParaRPr lang="en-US"/>
        </a:p>
      </dgm:t>
    </dgm:pt>
    <dgm:pt modelId="{7494881E-F3A6-401B-AA20-3865CAAB7809}" type="sibTrans" cxnId="{CA96B4F0-5187-46D1-A108-F401540C8950}">
      <dgm:prSet/>
      <dgm:spPr/>
      <dgm:t>
        <a:bodyPr/>
        <a:lstStyle/>
        <a:p>
          <a:endParaRPr lang="en-US"/>
        </a:p>
      </dgm:t>
    </dgm:pt>
    <dgm:pt modelId="{303E03E9-33DC-4D4C-B026-7837A28F0970}">
      <dgm:prSet phldrT="[Text]" custT="1"/>
      <dgm:spPr>
        <a:solidFill>
          <a:srgbClr val="006B9D"/>
        </a:solidFill>
      </dgm:spPr>
      <dgm:t>
        <a:bodyPr/>
        <a:lstStyle/>
        <a:p>
          <a:r>
            <a:rPr lang="en-US" sz="1800" dirty="0" smtClean="0">
              <a:latin typeface="Arial" panose="020B0604020202020204" pitchFamily="34" charset="0"/>
              <a:cs typeface="Arial" panose="020B0604020202020204" pitchFamily="34" charset="0"/>
            </a:rPr>
            <a:t>Homebound Cannot Cook</a:t>
          </a:r>
          <a:endParaRPr lang="en-US" sz="1800" dirty="0">
            <a:latin typeface="Arial" panose="020B0604020202020204" pitchFamily="34" charset="0"/>
            <a:cs typeface="Arial" panose="020B0604020202020204" pitchFamily="34" charset="0"/>
          </a:endParaRPr>
        </a:p>
      </dgm:t>
    </dgm:pt>
    <dgm:pt modelId="{E84C3526-E1C6-4446-9C03-1EADF611E7E2}" type="parTrans" cxnId="{DB450742-1354-4A39-AAC5-AB19E0F88F09}">
      <dgm:prSet/>
      <dgm:spPr/>
      <dgm:t>
        <a:bodyPr/>
        <a:lstStyle/>
        <a:p>
          <a:endParaRPr lang="en-US"/>
        </a:p>
      </dgm:t>
    </dgm:pt>
    <dgm:pt modelId="{DEEA91DA-F3F0-4DA1-BD9B-D87F087E67C9}" type="sibTrans" cxnId="{DB450742-1354-4A39-AAC5-AB19E0F88F09}">
      <dgm:prSet/>
      <dgm:spPr/>
      <dgm:t>
        <a:bodyPr/>
        <a:lstStyle/>
        <a:p>
          <a:endParaRPr lang="en-US"/>
        </a:p>
      </dgm:t>
    </dgm:pt>
    <dgm:pt modelId="{0392905A-0CFE-4352-BF27-758261CF6248}" type="pres">
      <dgm:prSet presAssocID="{157ABDEC-752B-441E-8C4E-F11BED2D7000}" presName="Name0" presStyleCnt="0">
        <dgm:presLayoutVars>
          <dgm:dir/>
          <dgm:resizeHandles val="exact"/>
        </dgm:presLayoutVars>
      </dgm:prSet>
      <dgm:spPr/>
    </dgm:pt>
    <dgm:pt modelId="{11BE7AC1-AC23-4AD0-BDB0-F521E669EFCF}" type="pres">
      <dgm:prSet presAssocID="{D4308A29-CCDB-4BA5-830E-19460542DB6F}" presName="parTxOnly" presStyleLbl="node1" presStyleIdx="0" presStyleCnt="3" custScaleX="181920" custScaleY="220189" custLinFactNeighborX="32775" custLinFactNeighborY="-4995">
        <dgm:presLayoutVars>
          <dgm:bulletEnabled val="1"/>
        </dgm:presLayoutVars>
      </dgm:prSet>
      <dgm:spPr/>
      <dgm:t>
        <a:bodyPr/>
        <a:lstStyle/>
        <a:p>
          <a:endParaRPr lang="en-US"/>
        </a:p>
      </dgm:t>
    </dgm:pt>
    <dgm:pt modelId="{B1DF98A8-9454-414D-BCAC-24EAFB925225}" type="pres">
      <dgm:prSet presAssocID="{A1453D74-C5FC-4EC0-BC06-F99897006F0F}" presName="parSpace" presStyleCnt="0"/>
      <dgm:spPr/>
    </dgm:pt>
    <dgm:pt modelId="{6BC19ADA-D23C-49A2-A8E8-D27C9A83362F}" type="pres">
      <dgm:prSet presAssocID="{DEAB0BC9-309A-4215-81BC-F3E615BA8DD2}" presName="parTxOnly" presStyleLbl="node1" presStyleIdx="1" presStyleCnt="3" custScaleX="146379" custScaleY="165776" custLinFactNeighborX="-16041" custLinFactNeighborY="-4013">
        <dgm:presLayoutVars>
          <dgm:bulletEnabled val="1"/>
        </dgm:presLayoutVars>
      </dgm:prSet>
      <dgm:spPr/>
      <dgm:t>
        <a:bodyPr/>
        <a:lstStyle/>
        <a:p>
          <a:endParaRPr lang="en-US"/>
        </a:p>
      </dgm:t>
    </dgm:pt>
    <dgm:pt modelId="{164E39CB-820C-4EBD-ACB9-9EBEF3BCF29B}" type="pres">
      <dgm:prSet presAssocID="{7494881E-F3A6-401B-AA20-3865CAAB7809}" presName="parSpace" presStyleCnt="0"/>
      <dgm:spPr/>
    </dgm:pt>
    <dgm:pt modelId="{F1A660F7-576F-4EA8-86E2-1BDBE7213AD6}" type="pres">
      <dgm:prSet presAssocID="{303E03E9-33DC-4D4C-B026-7837A28F0970}" presName="parTxOnly" presStyleLbl="node1" presStyleIdx="2" presStyleCnt="3" custScaleX="113587" custScaleY="116100" custLinFactNeighborX="-11639" custLinFactNeighborY="-3077">
        <dgm:presLayoutVars>
          <dgm:bulletEnabled val="1"/>
        </dgm:presLayoutVars>
      </dgm:prSet>
      <dgm:spPr/>
      <dgm:t>
        <a:bodyPr/>
        <a:lstStyle/>
        <a:p>
          <a:endParaRPr lang="en-US"/>
        </a:p>
      </dgm:t>
    </dgm:pt>
  </dgm:ptLst>
  <dgm:cxnLst>
    <dgm:cxn modelId="{57C3BCD7-50BE-4286-BC7C-D69CFDBBD631}" type="presOf" srcId="{D4308A29-CCDB-4BA5-830E-19460542DB6F}" destId="{11BE7AC1-AC23-4AD0-BDB0-F521E669EFCF}" srcOrd="0" destOrd="0" presId="urn:microsoft.com/office/officeart/2005/8/layout/hChevron3"/>
    <dgm:cxn modelId="{310C9A67-FBDD-404C-B79F-D64D308C7074}" type="presOf" srcId="{303E03E9-33DC-4D4C-B026-7837A28F0970}" destId="{F1A660F7-576F-4EA8-86E2-1BDBE7213AD6}" srcOrd="0" destOrd="0" presId="urn:microsoft.com/office/officeart/2005/8/layout/hChevron3"/>
    <dgm:cxn modelId="{3627F8ED-3FAB-4E52-ACB3-FECABD16C055}" type="presOf" srcId="{DEAB0BC9-309A-4215-81BC-F3E615BA8DD2}" destId="{6BC19ADA-D23C-49A2-A8E8-D27C9A83362F}" srcOrd="0" destOrd="0" presId="urn:microsoft.com/office/officeart/2005/8/layout/hChevron3"/>
    <dgm:cxn modelId="{014724C1-9BAB-42C7-8433-60B97F349D29}" srcId="{157ABDEC-752B-441E-8C4E-F11BED2D7000}" destId="{D4308A29-CCDB-4BA5-830E-19460542DB6F}" srcOrd="0" destOrd="0" parTransId="{6D9B1D64-8149-48FC-8751-26221C755E6D}" sibTransId="{A1453D74-C5FC-4EC0-BC06-F99897006F0F}"/>
    <dgm:cxn modelId="{DB450742-1354-4A39-AAC5-AB19E0F88F09}" srcId="{157ABDEC-752B-441E-8C4E-F11BED2D7000}" destId="{303E03E9-33DC-4D4C-B026-7837A28F0970}" srcOrd="2" destOrd="0" parTransId="{E84C3526-E1C6-4446-9C03-1EADF611E7E2}" sibTransId="{DEEA91DA-F3F0-4DA1-BD9B-D87F087E67C9}"/>
    <dgm:cxn modelId="{EB0CDB7A-0646-4B1A-A824-F12AF02A3EDA}" type="presOf" srcId="{157ABDEC-752B-441E-8C4E-F11BED2D7000}" destId="{0392905A-0CFE-4352-BF27-758261CF6248}" srcOrd="0" destOrd="0" presId="urn:microsoft.com/office/officeart/2005/8/layout/hChevron3"/>
    <dgm:cxn modelId="{CA96B4F0-5187-46D1-A108-F401540C8950}" srcId="{157ABDEC-752B-441E-8C4E-F11BED2D7000}" destId="{DEAB0BC9-309A-4215-81BC-F3E615BA8DD2}" srcOrd="1" destOrd="0" parTransId="{6C1FDFB4-6F20-4441-9FF9-02892DD75882}" sibTransId="{7494881E-F3A6-401B-AA20-3865CAAB7809}"/>
    <dgm:cxn modelId="{8E9A291D-C5D4-4F03-B514-729F77904C9B}" type="presParOf" srcId="{0392905A-0CFE-4352-BF27-758261CF6248}" destId="{11BE7AC1-AC23-4AD0-BDB0-F521E669EFCF}" srcOrd="0" destOrd="0" presId="urn:microsoft.com/office/officeart/2005/8/layout/hChevron3"/>
    <dgm:cxn modelId="{C03EB8D8-D721-41C9-8D7C-E7FCA01FB4F5}" type="presParOf" srcId="{0392905A-0CFE-4352-BF27-758261CF6248}" destId="{B1DF98A8-9454-414D-BCAC-24EAFB925225}" srcOrd="1" destOrd="0" presId="urn:microsoft.com/office/officeart/2005/8/layout/hChevron3"/>
    <dgm:cxn modelId="{183D87D0-650D-4D0E-818B-E3405A55D249}" type="presParOf" srcId="{0392905A-0CFE-4352-BF27-758261CF6248}" destId="{6BC19ADA-D23C-49A2-A8E8-D27C9A83362F}" srcOrd="2" destOrd="0" presId="urn:microsoft.com/office/officeart/2005/8/layout/hChevron3"/>
    <dgm:cxn modelId="{2958D6E0-3F3D-4E01-96B6-12F9EB804934}" type="presParOf" srcId="{0392905A-0CFE-4352-BF27-758261CF6248}" destId="{164E39CB-820C-4EBD-ACB9-9EBEF3BCF29B}" srcOrd="3" destOrd="0" presId="urn:microsoft.com/office/officeart/2005/8/layout/hChevron3"/>
    <dgm:cxn modelId="{AB168275-79C6-4395-BF6F-36096137191B}" type="presParOf" srcId="{0392905A-0CFE-4352-BF27-758261CF6248}" destId="{F1A660F7-576F-4EA8-86E2-1BDBE7213AD6}"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8E0A1A-0C10-4E88-948B-945CC1209D5F}" type="doc">
      <dgm:prSet loTypeId="urn:microsoft.com/office/officeart/2005/8/layout/hProcess7" loCatId="list" qsTypeId="urn:microsoft.com/office/officeart/2005/8/quickstyle/simple4" qsCatId="simple" csTypeId="urn:microsoft.com/office/officeart/2005/8/colors/colorful4" csCatId="colorful" phldr="1"/>
      <dgm:spPr/>
      <dgm:t>
        <a:bodyPr/>
        <a:lstStyle/>
        <a:p>
          <a:endParaRPr lang="en-US"/>
        </a:p>
      </dgm:t>
    </dgm:pt>
    <dgm:pt modelId="{7DD9D5A0-A1F0-4996-AFB6-649BF23ABF94}">
      <dgm:prSet phldrT="[Text]" custT="1"/>
      <dgm:spPr>
        <a:solidFill>
          <a:srgbClr val="EB8C2D"/>
        </a:solidFill>
        <a:effectLst/>
      </dgm:spPr>
      <dgm:t>
        <a:bodyPr/>
        <a:lstStyle/>
        <a:p>
          <a:pPr algn="ctr"/>
          <a:r>
            <a:rPr lang="en-US" sz="2200" b="1" dirty="0" smtClean="0">
              <a:latin typeface="Arial" panose="020B0604020202020204" pitchFamily="34" charset="0"/>
              <a:cs typeface="Arial" panose="020B0604020202020204" pitchFamily="34" charset="0"/>
            </a:rPr>
            <a:t>Build </a:t>
          </a:r>
          <a:r>
            <a:rPr lang="en-US" sz="2200" b="1" u="none" dirty="0" smtClean="0">
              <a:latin typeface="Arial" panose="020B0604020202020204" pitchFamily="34" charset="0"/>
              <a:cs typeface="Arial" panose="020B0604020202020204" pitchFamily="34" charset="0"/>
            </a:rPr>
            <a:t>Awareness</a:t>
          </a:r>
          <a:endParaRPr lang="en-US" sz="2200" b="1" u="none" dirty="0">
            <a:latin typeface="Arial" panose="020B0604020202020204" pitchFamily="34" charset="0"/>
            <a:cs typeface="Arial" panose="020B0604020202020204" pitchFamily="34" charset="0"/>
          </a:endParaRPr>
        </a:p>
      </dgm:t>
    </dgm:pt>
    <dgm:pt modelId="{7C1D5EEA-21CD-4801-B4CF-7B1224A9E2B5}" type="sibTrans" cxnId="{E64E4D91-FC87-40F3-8CBC-992FE2B4502E}">
      <dgm:prSet/>
      <dgm:spPr/>
      <dgm:t>
        <a:bodyPr/>
        <a:lstStyle/>
        <a:p>
          <a:endParaRPr lang="en-US" sz="2000">
            <a:latin typeface="Arial" panose="020B0604020202020204" pitchFamily="34" charset="0"/>
            <a:cs typeface="Arial" panose="020B0604020202020204" pitchFamily="34" charset="0"/>
          </a:endParaRPr>
        </a:p>
      </dgm:t>
    </dgm:pt>
    <dgm:pt modelId="{AABAADB3-0BDF-419C-8B69-C593630F91D9}" type="parTrans" cxnId="{E64E4D91-FC87-40F3-8CBC-992FE2B4502E}">
      <dgm:prSet/>
      <dgm:spPr/>
      <dgm:t>
        <a:bodyPr/>
        <a:lstStyle/>
        <a:p>
          <a:endParaRPr lang="en-US" sz="2000">
            <a:latin typeface="Arial" panose="020B0604020202020204" pitchFamily="34" charset="0"/>
            <a:cs typeface="Arial" panose="020B0604020202020204" pitchFamily="34" charset="0"/>
          </a:endParaRPr>
        </a:p>
      </dgm:t>
    </dgm:pt>
    <dgm:pt modelId="{98840BB1-CA31-4384-8D07-5FE7884278E3}">
      <dgm:prSet phldrT="[Text]" custT="1"/>
      <dgm:spPr>
        <a:solidFill>
          <a:srgbClr val="EB8C2D"/>
        </a:solidFill>
        <a:effectLst/>
      </dgm:spPr>
      <dgm:t>
        <a:bodyPr/>
        <a:lstStyle/>
        <a:p>
          <a:pPr algn="ctr"/>
          <a:r>
            <a:rPr lang="en-US" sz="2200" b="1" u="none" dirty="0" smtClean="0">
              <a:latin typeface="Arial" panose="020B0604020202020204" pitchFamily="34" charset="0"/>
              <a:cs typeface="Arial" panose="020B0604020202020204" pitchFamily="34" charset="0"/>
            </a:rPr>
            <a:t>Appropriate</a:t>
          </a:r>
          <a:r>
            <a:rPr lang="en-US" sz="2200" b="1" dirty="0" smtClean="0">
              <a:latin typeface="Arial" panose="020B0604020202020204" pitchFamily="34" charset="0"/>
              <a:cs typeface="Arial" panose="020B0604020202020204" pitchFamily="34" charset="0"/>
            </a:rPr>
            <a:t> Interventions</a:t>
          </a:r>
        </a:p>
      </dgm:t>
    </dgm:pt>
    <dgm:pt modelId="{B062C8C0-FCFA-49C5-83D3-7E627E15D197}" type="sibTrans" cxnId="{81CC7D54-233B-4D3C-B20B-799D1BE26192}">
      <dgm:prSet/>
      <dgm:spPr/>
      <dgm:t>
        <a:bodyPr/>
        <a:lstStyle/>
        <a:p>
          <a:endParaRPr lang="en-US" sz="2000">
            <a:latin typeface="Arial" panose="020B0604020202020204" pitchFamily="34" charset="0"/>
            <a:cs typeface="Arial" panose="020B0604020202020204" pitchFamily="34" charset="0"/>
          </a:endParaRPr>
        </a:p>
      </dgm:t>
    </dgm:pt>
    <dgm:pt modelId="{32BCAA5D-F9DC-43B2-A793-6314D272FB8E}" type="parTrans" cxnId="{81CC7D54-233B-4D3C-B20B-799D1BE26192}">
      <dgm:prSet/>
      <dgm:spPr/>
      <dgm:t>
        <a:bodyPr/>
        <a:lstStyle/>
        <a:p>
          <a:endParaRPr lang="en-US" sz="2000">
            <a:latin typeface="Arial" panose="020B0604020202020204" pitchFamily="34" charset="0"/>
            <a:cs typeface="Arial" panose="020B0604020202020204" pitchFamily="34" charset="0"/>
          </a:endParaRPr>
        </a:p>
      </dgm:t>
    </dgm:pt>
    <dgm:pt modelId="{D3FCC0FE-F146-450E-B57A-90713C9CE975}">
      <dgm:prSet phldrT="[Text]" custT="1"/>
      <dgm:spPr>
        <a:solidFill>
          <a:srgbClr val="EB8C2D"/>
        </a:solidFill>
        <a:effectLst/>
      </dgm:spPr>
      <dgm:t>
        <a:bodyPr/>
        <a:lstStyle/>
        <a:p>
          <a:pPr algn="ctr"/>
          <a:r>
            <a:rPr lang="en-US" sz="2200" b="1" dirty="0" smtClean="0">
              <a:latin typeface="Arial" panose="020B0604020202020204" pitchFamily="34" charset="0"/>
              <a:cs typeface="Arial" panose="020B0604020202020204" pitchFamily="34" charset="0"/>
            </a:rPr>
            <a:t>Increase </a:t>
          </a:r>
          <a:r>
            <a:rPr lang="en-US" sz="2200" b="1" u="none" dirty="0" smtClean="0">
              <a:latin typeface="Arial" panose="020B0604020202020204" pitchFamily="34" charset="0"/>
              <a:cs typeface="Arial" panose="020B0604020202020204" pitchFamily="34" charset="0"/>
            </a:rPr>
            <a:t>Access</a:t>
          </a:r>
          <a:endParaRPr lang="en-US" sz="2200" b="1" u="none" dirty="0">
            <a:latin typeface="Arial" panose="020B0604020202020204" pitchFamily="34" charset="0"/>
            <a:cs typeface="Arial" panose="020B0604020202020204" pitchFamily="34" charset="0"/>
          </a:endParaRPr>
        </a:p>
      </dgm:t>
    </dgm:pt>
    <dgm:pt modelId="{B7F8617A-3345-48B1-8548-BEEF2668E87D}" type="parTrans" cxnId="{BD33DBA0-20BA-4F0F-9F57-5B3135732F5F}">
      <dgm:prSet/>
      <dgm:spPr/>
      <dgm:t>
        <a:bodyPr/>
        <a:lstStyle/>
        <a:p>
          <a:endParaRPr lang="en-US"/>
        </a:p>
      </dgm:t>
    </dgm:pt>
    <dgm:pt modelId="{C09BD46E-6F8C-41CD-8143-A63DF7178726}" type="sibTrans" cxnId="{BD33DBA0-20BA-4F0F-9F57-5B3135732F5F}">
      <dgm:prSet/>
      <dgm:spPr/>
      <dgm:t>
        <a:bodyPr/>
        <a:lstStyle/>
        <a:p>
          <a:endParaRPr lang="en-US"/>
        </a:p>
      </dgm:t>
    </dgm:pt>
    <dgm:pt modelId="{BCD55512-002E-4334-93B5-6C89E651750E}">
      <dgm:prSet phldrT="[Text]" custT="1"/>
      <dgm:spPr>
        <a:solidFill>
          <a:srgbClr val="EB8C2D"/>
        </a:solidFill>
        <a:effectLst/>
      </dgm:spPr>
      <dgm:t>
        <a:bodyPr anchor="ctr"/>
        <a:lstStyle/>
        <a:p>
          <a:pPr algn="ctr"/>
          <a:endParaRPr lang="en-US" sz="1600" b="0" u="none" dirty="0" smtClean="0">
            <a:latin typeface="Arial" panose="020B0604020202020204" pitchFamily="34" charset="0"/>
            <a:cs typeface="Arial" panose="020B0604020202020204" pitchFamily="34" charset="0"/>
          </a:endParaRPr>
        </a:p>
        <a:p>
          <a:pPr algn="ctr"/>
          <a:endParaRPr lang="en-US" sz="1600" b="0" u="none" dirty="0" smtClean="0">
            <a:latin typeface="Arial" panose="020B0604020202020204" pitchFamily="34" charset="0"/>
            <a:cs typeface="Arial" panose="020B0604020202020204" pitchFamily="34" charset="0"/>
          </a:endParaRPr>
        </a:p>
        <a:p>
          <a:pPr algn="ctr"/>
          <a:endParaRPr lang="en-US" sz="1600" b="0" u="none" dirty="0" smtClean="0">
            <a:latin typeface="Arial" panose="020B0604020202020204" pitchFamily="34" charset="0"/>
            <a:cs typeface="Arial" panose="020B0604020202020204" pitchFamily="34" charset="0"/>
          </a:endParaRPr>
        </a:p>
        <a:p>
          <a:pPr algn="ctr"/>
          <a:endParaRPr lang="en-US" sz="1600" b="0" u="none" dirty="0" smtClean="0">
            <a:latin typeface="Arial" panose="020B0604020202020204" pitchFamily="34" charset="0"/>
            <a:cs typeface="Arial" panose="020B0604020202020204" pitchFamily="34" charset="0"/>
          </a:endParaRPr>
        </a:p>
        <a:p>
          <a:pPr algn="ctr"/>
          <a:r>
            <a:rPr lang="en-US" sz="1600" b="0" u="none" dirty="0" smtClean="0">
              <a:latin typeface="Arial" panose="020B0604020202020204" pitchFamily="34" charset="0"/>
              <a:cs typeface="Arial" panose="020B0604020202020204" pitchFamily="34" charset="0"/>
            </a:rPr>
            <a:t>#</a:t>
          </a:r>
          <a:r>
            <a:rPr lang="en-US" sz="1600" b="0" u="none" dirty="0" err="1" smtClean="0">
              <a:latin typeface="Arial" panose="020B0604020202020204" pitchFamily="34" charset="0"/>
              <a:cs typeface="Arial" panose="020B0604020202020204" pitchFamily="34" charset="0"/>
            </a:rPr>
            <a:t>SolveSeniorHunger</a:t>
          </a:r>
          <a:r>
            <a:rPr lang="en-US" sz="1600" b="0" u="none" dirty="0" smtClean="0">
              <a:latin typeface="Arial" panose="020B0604020202020204" pitchFamily="34" charset="0"/>
              <a:cs typeface="Arial" panose="020B0604020202020204" pitchFamily="34" charset="0"/>
            </a:rPr>
            <a:t> Older Americans Month awareness campaign</a:t>
          </a:r>
          <a:br>
            <a:rPr lang="en-US" sz="1600" b="0" u="none" dirty="0" smtClean="0">
              <a:latin typeface="Arial" panose="020B0604020202020204" pitchFamily="34" charset="0"/>
              <a:cs typeface="Arial" panose="020B0604020202020204" pitchFamily="34" charset="0"/>
            </a:rPr>
          </a:br>
          <a:r>
            <a:rPr lang="en-US" sz="1600" b="0" u="none" dirty="0" smtClean="0">
              <a:latin typeface="Arial" panose="020B0604020202020204" pitchFamily="34" charset="0"/>
              <a:cs typeface="Arial" panose="020B0604020202020204" pitchFamily="34" charset="0"/>
            </a:rPr>
            <a:t/>
          </a:r>
          <a:br>
            <a:rPr lang="en-US" sz="1600" b="0" u="none" dirty="0" smtClean="0">
              <a:latin typeface="Arial" panose="020B0604020202020204" pitchFamily="34" charset="0"/>
              <a:cs typeface="Arial" panose="020B0604020202020204" pitchFamily="34" charset="0"/>
            </a:rPr>
          </a:br>
          <a:r>
            <a:rPr lang="en-US" sz="1600" b="0" u="none" dirty="0" smtClean="0">
              <a:latin typeface="Arial" panose="020B0604020202020204" pitchFamily="34" charset="0"/>
              <a:cs typeface="Arial" panose="020B0604020202020204" pitchFamily="34" charset="0"/>
            </a:rPr>
            <a:t>Research and communications resources </a:t>
          </a:r>
        </a:p>
      </dgm:t>
    </dgm:pt>
    <dgm:pt modelId="{3256F960-66BD-42DE-B580-17C64FAB9050}" type="parTrans" cxnId="{63DFF151-BD7B-4E3F-912A-DA37264403CF}">
      <dgm:prSet/>
      <dgm:spPr/>
      <dgm:t>
        <a:bodyPr/>
        <a:lstStyle/>
        <a:p>
          <a:endParaRPr lang="en-US"/>
        </a:p>
      </dgm:t>
    </dgm:pt>
    <dgm:pt modelId="{AB275684-CB21-4243-9917-5626325836C5}" type="sibTrans" cxnId="{63DFF151-BD7B-4E3F-912A-DA37264403CF}">
      <dgm:prSet/>
      <dgm:spPr/>
      <dgm:t>
        <a:bodyPr/>
        <a:lstStyle/>
        <a:p>
          <a:endParaRPr lang="en-US"/>
        </a:p>
      </dgm:t>
    </dgm:pt>
    <dgm:pt modelId="{03C14557-60B1-401E-A6B2-ECA0915B3FC2}">
      <dgm:prSet phldrT="[Text]" custT="1"/>
      <dgm:spPr>
        <a:effectLst/>
      </dgm:spPr>
      <dgm:t>
        <a:bodyPr anchor="t"/>
        <a:lstStyle/>
        <a:p>
          <a:pPr algn="l">
            <a:spcAft>
              <a:spcPts val="0"/>
            </a:spcAft>
          </a:pPr>
          <a:r>
            <a:rPr lang="en-US" sz="1600" b="0" u="none" dirty="0" smtClean="0">
              <a:latin typeface="Arial" panose="020B0604020202020204" pitchFamily="34" charset="0"/>
              <a:cs typeface="Arial" panose="020B0604020202020204" pitchFamily="34" charset="0"/>
            </a:rPr>
            <a:t/>
          </a:r>
          <a:br>
            <a:rPr lang="en-US" sz="1600" b="0" u="none" dirty="0" smtClean="0">
              <a:latin typeface="Arial" panose="020B0604020202020204" pitchFamily="34" charset="0"/>
              <a:cs typeface="Arial" panose="020B0604020202020204" pitchFamily="34" charset="0"/>
            </a:rPr>
          </a:br>
          <a:r>
            <a:rPr lang="en-US" sz="1600" b="0" u="none" dirty="0" smtClean="0">
              <a:latin typeface="Arial" panose="020B0604020202020204" pitchFamily="34" charset="0"/>
              <a:cs typeface="Arial" panose="020B0604020202020204" pitchFamily="34" charset="0"/>
            </a:rPr>
            <a:t>Build capacity for Senior Grocery </a:t>
          </a:r>
        </a:p>
        <a:p>
          <a:pPr algn="l">
            <a:spcAft>
              <a:spcPts val="0"/>
            </a:spcAft>
          </a:pPr>
          <a:r>
            <a:rPr lang="en-US" sz="1600" b="0" u="none" dirty="0" smtClean="0">
              <a:latin typeface="Arial" panose="020B0604020202020204" pitchFamily="34" charset="0"/>
              <a:cs typeface="Arial" panose="020B0604020202020204" pitchFamily="34" charset="0"/>
            </a:rPr>
            <a:t>Program and </a:t>
          </a:r>
          <a:br>
            <a:rPr lang="en-US" sz="1600" b="0" u="none" dirty="0" smtClean="0">
              <a:latin typeface="Arial" panose="020B0604020202020204" pitchFamily="34" charset="0"/>
              <a:cs typeface="Arial" panose="020B0604020202020204" pitchFamily="34" charset="0"/>
            </a:rPr>
          </a:br>
          <a:r>
            <a:rPr lang="en-US" sz="1600" b="0" u="none" dirty="0" smtClean="0">
              <a:latin typeface="Arial" panose="020B0604020202020204" pitchFamily="34" charset="0"/>
              <a:cs typeface="Arial" panose="020B0604020202020204" pitchFamily="34" charset="0"/>
            </a:rPr>
            <a:t>other effective programs</a:t>
          </a:r>
          <a:br>
            <a:rPr lang="en-US" sz="1600" b="0" u="none" dirty="0" smtClean="0">
              <a:latin typeface="Arial" panose="020B0604020202020204" pitchFamily="34" charset="0"/>
              <a:cs typeface="Arial" panose="020B0604020202020204" pitchFamily="34" charset="0"/>
            </a:rPr>
          </a:br>
          <a:r>
            <a:rPr lang="en-US" sz="2400" b="0" u="none" dirty="0" smtClean="0">
              <a:latin typeface="Arial" panose="020B0604020202020204" pitchFamily="34" charset="0"/>
              <a:cs typeface="Arial" panose="020B0604020202020204" pitchFamily="34" charset="0"/>
            </a:rPr>
            <a:t/>
          </a:r>
          <a:br>
            <a:rPr lang="en-US" sz="2400" b="0" u="none" dirty="0" smtClean="0">
              <a:latin typeface="Arial" panose="020B0604020202020204" pitchFamily="34" charset="0"/>
              <a:cs typeface="Arial" panose="020B0604020202020204" pitchFamily="34" charset="0"/>
            </a:rPr>
          </a:br>
          <a:endParaRPr lang="en-US" sz="100" b="0" u="none" dirty="0" smtClean="0">
            <a:latin typeface="Arial" panose="020B0604020202020204" pitchFamily="34" charset="0"/>
            <a:cs typeface="Arial" panose="020B0604020202020204" pitchFamily="34" charset="0"/>
          </a:endParaRPr>
        </a:p>
        <a:p>
          <a:pPr algn="ctr">
            <a:spcAft>
              <a:spcPct val="35000"/>
            </a:spcAft>
          </a:pPr>
          <a:r>
            <a:rPr lang="en-US" sz="1600" b="0" u="none" dirty="0" smtClean="0">
              <a:latin typeface="Arial" panose="020B0604020202020204" pitchFamily="34" charset="0"/>
              <a:cs typeface="Arial" panose="020B0604020202020204" pitchFamily="34" charset="0"/>
            </a:rPr>
            <a:t>Advocacy for federal programs: CSFP expansion, targeted SNAP outreach, </a:t>
          </a:r>
          <a:r>
            <a:rPr lang="en-US" sz="1600" b="0" u="none" dirty="0" err="1" smtClean="0">
              <a:latin typeface="Arial" panose="020B0604020202020204" pitchFamily="34" charset="0"/>
              <a:cs typeface="Arial" panose="020B0604020202020204" pitchFamily="34" charset="0"/>
            </a:rPr>
            <a:t>TEFAP</a:t>
          </a:r>
          <a:endParaRPr lang="en-US" sz="1600" b="0" u="none" dirty="0" smtClean="0">
            <a:latin typeface="Arial" panose="020B0604020202020204" pitchFamily="34" charset="0"/>
            <a:cs typeface="Arial" panose="020B0604020202020204" pitchFamily="34" charset="0"/>
          </a:endParaRPr>
        </a:p>
      </dgm:t>
    </dgm:pt>
    <dgm:pt modelId="{92F55029-C9D9-46FC-A2D7-D09EB4FE9A64}" type="parTrans" cxnId="{14955907-3329-4560-B0B4-9596DAACC8F7}">
      <dgm:prSet/>
      <dgm:spPr/>
      <dgm:t>
        <a:bodyPr/>
        <a:lstStyle/>
        <a:p>
          <a:endParaRPr lang="en-US"/>
        </a:p>
      </dgm:t>
    </dgm:pt>
    <dgm:pt modelId="{54744899-AEFD-48E5-8AF1-E143544EADD4}" type="sibTrans" cxnId="{14955907-3329-4560-B0B4-9596DAACC8F7}">
      <dgm:prSet/>
      <dgm:spPr/>
      <dgm:t>
        <a:bodyPr/>
        <a:lstStyle/>
        <a:p>
          <a:endParaRPr lang="en-US"/>
        </a:p>
      </dgm:t>
    </dgm:pt>
    <dgm:pt modelId="{FB5F9111-5684-497B-A59A-A63B2ED43237}">
      <dgm:prSet phldrT="[Text]" custT="1"/>
      <dgm:spPr>
        <a:solidFill>
          <a:srgbClr val="EB8C2D"/>
        </a:solidFill>
        <a:effectLst/>
      </dgm:spPr>
      <dgm:t>
        <a:bodyPr/>
        <a:lstStyle/>
        <a:p>
          <a:pPr algn="ctr"/>
          <a:r>
            <a:rPr lang="en-US" sz="1600" dirty="0" smtClean="0">
              <a:latin typeface="Arial" panose="020B0604020202020204" pitchFamily="34" charset="0"/>
              <a:cs typeface="Arial" panose="020B0604020202020204" pitchFamily="34" charset="0"/>
            </a:rPr>
            <a:t>Promote and source senior-appropriate food items</a:t>
          </a:r>
          <a:br>
            <a:rPr lang="en-US" sz="1600" dirty="0" smtClean="0">
              <a:latin typeface="Arial" panose="020B0604020202020204" pitchFamily="34" charset="0"/>
              <a:cs typeface="Arial" panose="020B0604020202020204" pitchFamily="34" charset="0"/>
            </a:rPr>
          </a:br>
          <a:endParaRPr lang="en-US" sz="800" dirty="0" smtClean="0">
            <a:latin typeface="Arial" panose="020B0604020202020204" pitchFamily="34" charset="0"/>
            <a:cs typeface="Arial" panose="020B0604020202020204" pitchFamily="34" charset="0"/>
          </a:endParaRPr>
        </a:p>
        <a:p>
          <a:pPr algn="ctr"/>
          <a:r>
            <a:rPr lang="en-US" sz="1600" dirty="0" smtClean="0">
              <a:latin typeface="Arial" panose="020B0604020202020204" pitchFamily="34" charset="0"/>
              <a:cs typeface="Arial" panose="020B0604020202020204" pitchFamily="34" charset="0"/>
            </a:rPr>
            <a:t>Nutrition education resources to support food banks </a:t>
          </a:r>
        </a:p>
      </dgm:t>
    </dgm:pt>
    <dgm:pt modelId="{9A11D79D-DD78-454B-A0AA-0F671A97A55D}" type="parTrans" cxnId="{DC99CC14-599D-4B94-A305-60A4640B1FF1}">
      <dgm:prSet/>
      <dgm:spPr/>
      <dgm:t>
        <a:bodyPr/>
        <a:lstStyle/>
        <a:p>
          <a:endParaRPr lang="en-US"/>
        </a:p>
      </dgm:t>
    </dgm:pt>
    <dgm:pt modelId="{BBBB8104-4E7D-4741-AD26-3CA793ED5D0D}" type="sibTrans" cxnId="{DC99CC14-599D-4B94-A305-60A4640B1FF1}">
      <dgm:prSet/>
      <dgm:spPr/>
      <dgm:t>
        <a:bodyPr/>
        <a:lstStyle/>
        <a:p>
          <a:endParaRPr lang="en-US"/>
        </a:p>
      </dgm:t>
    </dgm:pt>
    <dgm:pt modelId="{88631E83-38B4-4FAE-8144-50AA4647A959}" type="pres">
      <dgm:prSet presAssocID="{BB8E0A1A-0C10-4E88-948B-945CC1209D5F}" presName="Name0" presStyleCnt="0">
        <dgm:presLayoutVars>
          <dgm:dir/>
          <dgm:animLvl val="lvl"/>
          <dgm:resizeHandles val="exact"/>
        </dgm:presLayoutVars>
      </dgm:prSet>
      <dgm:spPr/>
      <dgm:t>
        <a:bodyPr/>
        <a:lstStyle/>
        <a:p>
          <a:endParaRPr lang="en-US"/>
        </a:p>
      </dgm:t>
    </dgm:pt>
    <dgm:pt modelId="{04BC4BB4-59EA-4574-9DA2-C91CD480A2E5}" type="pres">
      <dgm:prSet presAssocID="{7DD9D5A0-A1F0-4996-AFB6-649BF23ABF94}" presName="compositeNode" presStyleCnt="0">
        <dgm:presLayoutVars>
          <dgm:bulletEnabled val="1"/>
        </dgm:presLayoutVars>
      </dgm:prSet>
      <dgm:spPr/>
    </dgm:pt>
    <dgm:pt modelId="{ACB6B0A1-1EBD-4B91-BE87-27EF0A2D040A}" type="pres">
      <dgm:prSet presAssocID="{7DD9D5A0-A1F0-4996-AFB6-649BF23ABF94}" presName="bgRect" presStyleLbl="node1" presStyleIdx="0" presStyleCnt="3" custScaleX="75685" custLinFactNeighborX="-498"/>
      <dgm:spPr/>
      <dgm:t>
        <a:bodyPr/>
        <a:lstStyle/>
        <a:p>
          <a:endParaRPr lang="en-US"/>
        </a:p>
      </dgm:t>
    </dgm:pt>
    <dgm:pt modelId="{4621CF82-8AE4-4004-B823-19D2B47F0333}" type="pres">
      <dgm:prSet presAssocID="{7DD9D5A0-A1F0-4996-AFB6-649BF23ABF94}" presName="parentNode" presStyleLbl="node1" presStyleIdx="0" presStyleCnt="3">
        <dgm:presLayoutVars>
          <dgm:chMax val="0"/>
          <dgm:bulletEnabled val="1"/>
        </dgm:presLayoutVars>
      </dgm:prSet>
      <dgm:spPr/>
      <dgm:t>
        <a:bodyPr/>
        <a:lstStyle/>
        <a:p>
          <a:endParaRPr lang="en-US"/>
        </a:p>
      </dgm:t>
    </dgm:pt>
    <dgm:pt modelId="{B68FF58F-0CE1-4957-BEDE-AC6533674AE8}" type="pres">
      <dgm:prSet presAssocID="{7DD9D5A0-A1F0-4996-AFB6-649BF23ABF94}" presName="childNode" presStyleLbl="node1" presStyleIdx="0" presStyleCnt="3">
        <dgm:presLayoutVars>
          <dgm:bulletEnabled val="1"/>
        </dgm:presLayoutVars>
      </dgm:prSet>
      <dgm:spPr/>
      <dgm:t>
        <a:bodyPr/>
        <a:lstStyle/>
        <a:p>
          <a:endParaRPr lang="en-US"/>
        </a:p>
      </dgm:t>
    </dgm:pt>
    <dgm:pt modelId="{CFE3081E-D76B-4CCB-89C4-B49B649248B5}" type="pres">
      <dgm:prSet presAssocID="{7C1D5EEA-21CD-4801-B4CF-7B1224A9E2B5}" presName="hSp" presStyleCnt="0"/>
      <dgm:spPr/>
    </dgm:pt>
    <dgm:pt modelId="{D1E3F7B8-7E92-4C70-81FB-922E81544380}" type="pres">
      <dgm:prSet presAssocID="{7C1D5EEA-21CD-4801-B4CF-7B1224A9E2B5}" presName="vProcSp" presStyleCnt="0"/>
      <dgm:spPr/>
    </dgm:pt>
    <dgm:pt modelId="{2E3F2223-C599-4975-96F6-FA3D2950743A}" type="pres">
      <dgm:prSet presAssocID="{7C1D5EEA-21CD-4801-B4CF-7B1224A9E2B5}" presName="vSp1" presStyleCnt="0"/>
      <dgm:spPr/>
    </dgm:pt>
    <dgm:pt modelId="{FC9E1110-AC5F-4DCA-A4DB-D4AB5A9A18B7}" type="pres">
      <dgm:prSet presAssocID="{7C1D5EEA-21CD-4801-B4CF-7B1224A9E2B5}" presName="simulatedConn" presStyleLbl="solidFgAcc1" presStyleIdx="0" presStyleCnt="2" custLinFactNeighborY="51656"/>
      <dgm:spPr>
        <a:ln>
          <a:solidFill>
            <a:srgbClr val="436026"/>
          </a:solidFill>
        </a:ln>
      </dgm:spPr>
      <dgm:t>
        <a:bodyPr/>
        <a:lstStyle/>
        <a:p>
          <a:endParaRPr lang="en-US"/>
        </a:p>
      </dgm:t>
    </dgm:pt>
    <dgm:pt modelId="{8A60789F-FFAD-4ECC-9006-2AB650DD6748}" type="pres">
      <dgm:prSet presAssocID="{7C1D5EEA-21CD-4801-B4CF-7B1224A9E2B5}" presName="vSp2" presStyleCnt="0"/>
      <dgm:spPr/>
    </dgm:pt>
    <dgm:pt modelId="{D9A44BF6-98CD-4566-8254-1754CD1CEF50}" type="pres">
      <dgm:prSet presAssocID="{7C1D5EEA-21CD-4801-B4CF-7B1224A9E2B5}" presName="sibTrans" presStyleCnt="0"/>
      <dgm:spPr/>
    </dgm:pt>
    <dgm:pt modelId="{141D5F61-1880-4EA6-BB55-C26A05C8C1D3}" type="pres">
      <dgm:prSet presAssocID="{D3FCC0FE-F146-450E-B57A-90713C9CE975}" presName="compositeNode" presStyleCnt="0">
        <dgm:presLayoutVars>
          <dgm:bulletEnabled val="1"/>
        </dgm:presLayoutVars>
      </dgm:prSet>
      <dgm:spPr/>
    </dgm:pt>
    <dgm:pt modelId="{43116F9C-C39B-4F77-92C9-F67CD3001E89}" type="pres">
      <dgm:prSet presAssocID="{D3FCC0FE-F146-450E-B57A-90713C9CE975}" presName="bgRect" presStyleLbl="node1" presStyleIdx="1" presStyleCnt="3" custScaleX="75685"/>
      <dgm:spPr/>
      <dgm:t>
        <a:bodyPr/>
        <a:lstStyle/>
        <a:p>
          <a:endParaRPr lang="en-US"/>
        </a:p>
      </dgm:t>
    </dgm:pt>
    <dgm:pt modelId="{C8895112-9C2B-4EFD-9857-FA11075D8695}" type="pres">
      <dgm:prSet presAssocID="{D3FCC0FE-F146-450E-B57A-90713C9CE975}" presName="parentNode" presStyleLbl="node1" presStyleIdx="1" presStyleCnt="3">
        <dgm:presLayoutVars>
          <dgm:chMax val="0"/>
          <dgm:bulletEnabled val="1"/>
        </dgm:presLayoutVars>
      </dgm:prSet>
      <dgm:spPr/>
      <dgm:t>
        <a:bodyPr/>
        <a:lstStyle/>
        <a:p>
          <a:endParaRPr lang="en-US"/>
        </a:p>
      </dgm:t>
    </dgm:pt>
    <dgm:pt modelId="{C7B7A620-9B1E-4100-996B-F90FEDE6156B}" type="pres">
      <dgm:prSet presAssocID="{D3FCC0FE-F146-450E-B57A-90713C9CE975}" presName="childNode" presStyleLbl="node1" presStyleIdx="1" presStyleCnt="3">
        <dgm:presLayoutVars>
          <dgm:bulletEnabled val="1"/>
        </dgm:presLayoutVars>
      </dgm:prSet>
      <dgm:spPr/>
      <dgm:t>
        <a:bodyPr/>
        <a:lstStyle/>
        <a:p>
          <a:endParaRPr lang="en-US"/>
        </a:p>
      </dgm:t>
    </dgm:pt>
    <dgm:pt modelId="{25DD84BA-3207-4C69-828D-456B05185A3A}" type="pres">
      <dgm:prSet presAssocID="{C09BD46E-6F8C-41CD-8143-A63DF7178726}" presName="hSp" presStyleCnt="0"/>
      <dgm:spPr/>
    </dgm:pt>
    <dgm:pt modelId="{E52E6087-5167-41B4-9E4A-02F035A46B1C}" type="pres">
      <dgm:prSet presAssocID="{C09BD46E-6F8C-41CD-8143-A63DF7178726}" presName="vProcSp" presStyleCnt="0"/>
      <dgm:spPr/>
    </dgm:pt>
    <dgm:pt modelId="{2CCC14BB-4C7E-423C-B874-C72D5D9D11A7}" type="pres">
      <dgm:prSet presAssocID="{C09BD46E-6F8C-41CD-8143-A63DF7178726}" presName="vSp1" presStyleCnt="0"/>
      <dgm:spPr/>
    </dgm:pt>
    <dgm:pt modelId="{72E7FFE5-F157-4AB0-A16D-BCE740311D4F}" type="pres">
      <dgm:prSet presAssocID="{C09BD46E-6F8C-41CD-8143-A63DF7178726}" presName="simulatedConn" presStyleLbl="solidFgAcc1" presStyleIdx="1" presStyleCnt="2" custLinFactNeighborY="51656"/>
      <dgm:spPr>
        <a:ln>
          <a:solidFill>
            <a:srgbClr val="436026"/>
          </a:solidFill>
        </a:ln>
      </dgm:spPr>
      <dgm:t>
        <a:bodyPr/>
        <a:lstStyle/>
        <a:p>
          <a:endParaRPr lang="en-US"/>
        </a:p>
      </dgm:t>
    </dgm:pt>
    <dgm:pt modelId="{2531C82E-7852-4F24-A30A-300C9D69F116}" type="pres">
      <dgm:prSet presAssocID="{C09BD46E-6F8C-41CD-8143-A63DF7178726}" presName="vSp2" presStyleCnt="0"/>
      <dgm:spPr/>
    </dgm:pt>
    <dgm:pt modelId="{95B060BE-C04A-41EE-A921-7ADDE4D5CA08}" type="pres">
      <dgm:prSet presAssocID="{C09BD46E-6F8C-41CD-8143-A63DF7178726}" presName="sibTrans" presStyleCnt="0"/>
      <dgm:spPr/>
    </dgm:pt>
    <dgm:pt modelId="{D5559947-A539-4D17-BCF6-10B43F3DA97B}" type="pres">
      <dgm:prSet presAssocID="{98840BB1-CA31-4384-8D07-5FE7884278E3}" presName="compositeNode" presStyleCnt="0">
        <dgm:presLayoutVars>
          <dgm:bulletEnabled val="1"/>
        </dgm:presLayoutVars>
      </dgm:prSet>
      <dgm:spPr/>
    </dgm:pt>
    <dgm:pt modelId="{1B0EF2FF-1C9F-4C2C-9E5F-C7C7CB90F04A}" type="pres">
      <dgm:prSet presAssocID="{98840BB1-CA31-4384-8D07-5FE7884278E3}" presName="bgRect" presStyleLbl="node1" presStyleIdx="2" presStyleCnt="3" custScaleX="75685"/>
      <dgm:spPr/>
      <dgm:t>
        <a:bodyPr/>
        <a:lstStyle/>
        <a:p>
          <a:endParaRPr lang="en-US"/>
        </a:p>
      </dgm:t>
    </dgm:pt>
    <dgm:pt modelId="{7C61EFA4-ADF4-474B-A89B-EE6E153B5C68}" type="pres">
      <dgm:prSet presAssocID="{98840BB1-CA31-4384-8D07-5FE7884278E3}" presName="parentNode" presStyleLbl="node1" presStyleIdx="2" presStyleCnt="3">
        <dgm:presLayoutVars>
          <dgm:chMax val="0"/>
          <dgm:bulletEnabled val="1"/>
        </dgm:presLayoutVars>
      </dgm:prSet>
      <dgm:spPr/>
      <dgm:t>
        <a:bodyPr/>
        <a:lstStyle/>
        <a:p>
          <a:endParaRPr lang="en-US"/>
        </a:p>
      </dgm:t>
    </dgm:pt>
    <dgm:pt modelId="{81EC3143-3495-420A-9F5C-3E5B8EF0917A}" type="pres">
      <dgm:prSet presAssocID="{98840BB1-CA31-4384-8D07-5FE7884278E3}" presName="childNode" presStyleLbl="node1" presStyleIdx="2" presStyleCnt="3">
        <dgm:presLayoutVars>
          <dgm:bulletEnabled val="1"/>
        </dgm:presLayoutVars>
      </dgm:prSet>
      <dgm:spPr/>
      <dgm:t>
        <a:bodyPr/>
        <a:lstStyle/>
        <a:p>
          <a:endParaRPr lang="en-US"/>
        </a:p>
      </dgm:t>
    </dgm:pt>
  </dgm:ptLst>
  <dgm:cxnLst>
    <dgm:cxn modelId="{63DFF151-BD7B-4E3F-912A-DA37264403CF}" srcId="{7DD9D5A0-A1F0-4996-AFB6-649BF23ABF94}" destId="{BCD55512-002E-4334-93B5-6C89E651750E}" srcOrd="0" destOrd="0" parTransId="{3256F960-66BD-42DE-B580-17C64FAB9050}" sibTransId="{AB275684-CB21-4243-9917-5626325836C5}"/>
    <dgm:cxn modelId="{AD2D9427-80C8-44D6-8633-5A790FEE5289}" type="presOf" srcId="{03C14557-60B1-401E-A6B2-ECA0915B3FC2}" destId="{C7B7A620-9B1E-4100-996B-F90FEDE6156B}" srcOrd="0" destOrd="0" presId="urn:microsoft.com/office/officeart/2005/8/layout/hProcess7"/>
    <dgm:cxn modelId="{BD33DBA0-20BA-4F0F-9F57-5B3135732F5F}" srcId="{BB8E0A1A-0C10-4E88-948B-945CC1209D5F}" destId="{D3FCC0FE-F146-450E-B57A-90713C9CE975}" srcOrd="1" destOrd="0" parTransId="{B7F8617A-3345-48B1-8548-BEEF2668E87D}" sibTransId="{C09BD46E-6F8C-41CD-8143-A63DF7178726}"/>
    <dgm:cxn modelId="{81CC7D54-233B-4D3C-B20B-799D1BE26192}" srcId="{BB8E0A1A-0C10-4E88-948B-945CC1209D5F}" destId="{98840BB1-CA31-4384-8D07-5FE7884278E3}" srcOrd="2" destOrd="0" parTransId="{32BCAA5D-F9DC-43B2-A793-6314D272FB8E}" sibTransId="{B062C8C0-FCFA-49C5-83D3-7E627E15D197}"/>
    <dgm:cxn modelId="{14955907-3329-4560-B0B4-9596DAACC8F7}" srcId="{D3FCC0FE-F146-450E-B57A-90713C9CE975}" destId="{03C14557-60B1-401E-A6B2-ECA0915B3FC2}" srcOrd="0" destOrd="0" parTransId="{92F55029-C9D9-46FC-A2D7-D09EB4FE9A64}" sibTransId="{54744899-AEFD-48E5-8AF1-E143544EADD4}"/>
    <dgm:cxn modelId="{ED1373FC-734F-43C6-AC3A-775BFC61209D}" type="presOf" srcId="{FB5F9111-5684-497B-A59A-A63B2ED43237}" destId="{81EC3143-3495-420A-9F5C-3E5B8EF0917A}" srcOrd="0" destOrd="0" presId="urn:microsoft.com/office/officeart/2005/8/layout/hProcess7"/>
    <dgm:cxn modelId="{195F9806-51DA-4C5E-BE40-7827E4C9E590}" type="presOf" srcId="{98840BB1-CA31-4384-8D07-5FE7884278E3}" destId="{1B0EF2FF-1C9F-4C2C-9E5F-C7C7CB90F04A}" srcOrd="0" destOrd="0" presId="urn:microsoft.com/office/officeart/2005/8/layout/hProcess7"/>
    <dgm:cxn modelId="{E64E4D91-FC87-40F3-8CBC-992FE2B4502E}" srcId="{BB8E0A1A-0C10-4E88-948B-945CC1209D5F}" destId="{7DD9D5A0-A1F0-4996-AFB6-649BF23ABF94}" srcOrd="0" destOrd="0" parTransId="{AABAADB3-0BDF-419C-8B69-C593630F91D9}" sibTransId="{7C1D5EEA-21CD-4801-B4CF-7B1224A9E2B5}"/>
    <dgm:cxn modelId="{DC99CC14-599D-4B94-A305-60A4640B1FF1}" srcId="{98840BB1-CA31-4384-8D07-5FE7884278E3}" destId="{FB5F9111-5684-497B-A59A-A63B2ED43237}" srcOrd="0" destOrd="0" parTransId="{9A11D79D-DD78-454B-A0AA-0F671A97A55D}" sibTransId="{BBBB8104-4E7D-4741-AD26-3CA793ED5D0D}"/>
    <dgm:cxn modelId="{3985B688-B456-4234-939D-7559FC48D584}" type="presOf" srcId="{98840BB1-CA31-4384-8D07-5FE7884278E3}" destId="{7C61EFA4-ADF4-474B-A89B-EE6E153B5C68}" srcOrd="1" destOrd="0" presId="urn:microsoft.com/office/officeart/2005/8/layout/hProcess7"/>
    <dgm:cxn modelId="{42EB57D6-8A60-4EFD-86C6-CC6C708FA1D1}" type="presOf" srcId="{D3FCC0FE-F146-450E-B57A-90713C9CE975}" destId="{43116F9C-C39B-4F77-92C9-F67CD3001E89}" srcOrd="0" destOrd="0" presId="urn:microsoft.com/office/officeart/2005/8/layout/hProcess7"/>
    <dgm:cxn modelId="{4D471DCC-0676-496E-97F1-9F80001B4D1B}" type="presOf" srcId="{D3FCC0FE-F146-450E-B57A-90713C9CE975}" destId="{C8895112-9C2B-4EFD-9857-FA11075D8695}" srcOrd="1" destOrd="0" presId="urn:microsoft.com/office/officeart/2005/8/layout/hProcess7"/>
    <dgm:cxn modelId="{7FE5B165-CF6A-4227-A670-8B6E5BD40697}" type="presOf" srcId="{BB8E0A1A-0C10-4E88-948B-945CC1209D5F}" destId="{88631E83-38B4-4FAE-8144-50AA4647A959}" srcOrd="0" destOrd="0" presId="urn:microsoft.com/office/officeart/2005/8/layout/hProcess7"/>
    <dgm:cxn modelId="{ECD59E0E-1F6E-4049-8F99-7748B72782DE}" type="presOf" srcId="{BCD55512-002E-4334-93B5-6C89E651750E}" destId="{B68FF58F-0CE1-4957-BEDE-AC6533674AE8}" srcOrd="0" destOrd="0" presId="urn:microsoft.com/office/officeart/2005/8/layout/hProcess7"/>
    <dgm:cxn modelId="{3B92D910-6E82-4F18-806B-8B44FBE61A1B}" type="presOf" srcId="{7DD9D5A0-A1F0-4996-AFB6-649BF23ABF94}" destId="{4621CF82-8AE4-4004-B823-19D2B47F0333}" srcOrd="1" destOrd="0" presId="urn:microsoft.com/office/officeart/2005/8/layout/hProcess7"/>
    <dgm:cxn modelId="{F44785D5-80F6-49D1-9361-A37DA616398D}" type="presOf" srcId="{7DD9D5A0-A1F0-4996-AFB6-649BF23ABF94}" destId="{ACB6B0A1-1EBD-4B91-BE87-27EF0A2D040A}" srcOrd="0" destOrd="0" presId="urn:microsoft.com/office/officeart/2005/8/layout/hProcess7"/>
    <dgm:cxn modelId="{1377EAF0-FE7A-4E99-A38F-6318C8E8C1FD}" type="presParOf" srcId="{88631E83-38B4-4FAE-8144-50AA4647A959}" destId="{04BC4BB4-59EA-4574-9DA2-C91CD480A2E5}" srcOrd="0" destOrd="0" presId="urn:microsoft.com/office/officeart/2005/8/layout/hProcess7"/>
    <dgm:cxn modelId="{F6DBA213-47CA-453D-A568-A356F7763CF1}" type="presParOf" srcId="{04BC4BB4-59EA-4574-9DA2-C91CD480A2E5}" destId="{ACB6B0A1-1EBD-4B91-BE87-27EF0A2D040A}" srcOrd="0" destOrd="0" presId="urn:microsoft.com/office/officeart/2005/8/layout/hProcess7"/>
    <dgm:cxn modelId="{8735C150-F219-47D6-A147-E81C9408B8B6}" type="presParOf" srcId="{04BC4BB4-59EA-4574-9DA2-C91CD480A2E5}" destId="{4621CF82-8AE4-4004-B823-19D2B47F0333}" srcOrd="1" destOrd="0" presId="urn:microsoft.com/office/officeart/2005/8/layout/hProcess7"/>
    <dgm:cxn modelId="{A745198E-4EAE-48EF-91EB-CAD77F0937A2}" type="presParOf" srcId="{04BC4BB4-59EA-4574-9DA2-C91CD480A2E5}" destId="{B68FF58F-0CE1-4957-BEDE-AC6533674AE8}" srcOrd="2" destOrd="0" presId="urn:microsoft.com/office/officeart/2005/8/layout/hProcess7"/>
    <dgm:cxn modelId="{8FD2D2B0-D302-44D9-93D9-A3D25A2EA062}" type="presParOf" srcId="{88631E83-38B4-4FAE-8144-50AA4647A959}" destId="{CFE3081E-D76B-4CCB-89C4-B49B649248B5}" srcOrd="1" destOrd="0" presId="urn:microsoft.com/office/officeart/2005/8/layout/hProcess7"/>
    <dgm:cxn modelId="{F9892A15-A339-45C2-82D4-4495371A4E09}" type="presParOf" srcId="{88631E83-38B4-4FAE-8144-50AA4647A959}" destId="{D1E3F7B8-7E92-4C70-81FB-922E81544380}" srcOrd="2" destOrd="0" presId="urn:microsoft.com/office/officeart/2005/8/layout/hProcess7"/>
    <dgm:cxn modelId="{AC1AA294-D02E-40C9-8785-6C822C0C89C8}" type="presParOf" srcId="{D1E3F7B8-7E92-4C70-81FB-922E81544380}" destId="{2E3F2223-C599-4975-96F6-FA3D2950743A}" srcOrd="0" destOrd="0" presId="urn:microsoft.com/office/officeart/2005/8/layout/hProcess7"/>
    <dgm:cxn modelId="{28AB7078-5CA1-46BF-961A-A23BB092CB81}" type="presParOf" srcId="{D1E3F7B8-7E92-4C70-81FB-922E81544380}" destId="{FC9E1110-AC5F-4DCA-A4DB-D4AB5A9A18B7}" srcOrd="1" destOrd="0" presId="urn:microsoft.com/office/officeart/2005/8/layout/hProcess7"/>
    <dgm:cxn modelId="{DEE95BAA-9BF9-4BBD-9B44-609C1D10E116}" type="presParOf" srcId="{D1E3F7B8-7E92-4C70-81FB-922E81544380}" destId="{8A60789F-FFAD-4ECC-9006-2AB650DD6748}" srcOrd="2" destOrd="0" presId="urn:microsoft.com/office/officeart/2005/8/layout/hProcess7"/>
    <dgm:cxn modelId="{FC018E42-125C-4967-8551-2221E60CD1E2}" type="presParOf" srcId="{88631E83-38B4-4FAE-8144-50AA4647A959}" destId="{D9A44BF6-98CD-4566-8254-1754CD1CEF50}" srcOrd="3" destOrd="0" presId="urn:microsoft.com/office/officeart/2005/8/layout/hProcess7"/>
    <dgm:cxn modelId="{CEBDFD5E-58A3-46EA-BB77-B1BF0CC5ED6A}" type="presParOf" srcId="{88631E83-38B4-4FAE-8144-50AA4647A959}" destId="{141D5F61-1880-4EA6-BB55-C26A05C8C1D3}" srcOrd="4" destOrd="0" presId="urn:microsoft.com/office/officeart/2005/8/layout/hProcess7"/>
    <dgm:cxn modelId="{40B09BA4-28D9-4B28-9C00-62B99D7FF4F4}" type="presParOf" srcId="{141D5F61-1880-4EA6-BB55-C26A05C8C1D3}" destId="{43116F9C-C39B-4F77-92C9-F67CD3001E89}" srcOrd="0" destOrd="0" presId="urn:microsoft.com/office/officeart/2005/8/layout/hProcess7"/>
    <dgm:cxn modelId="{7208DBF9-2726-4FDB-8ED3-8C2367FF2B0A}" type="presParOf" srcId="{141D5F61-1880-4EA6-BB55-C26A05C8C1D3}" destId="{C8895112-9C2B-4EFD-9857-FA11075D8695}" srcOrd="1" destOrd="0" presId="urn:microsoft.com/office/officeart/2005/8/layout/hProcess7"/>
    <dgm:cxn modelId="{BBA443B1-2541-4998-A8FA-BBD4ED2AE8D5}" type="presParOf" srcId="{141D5F61-1880-4EA6-BB55-C26A05C8C1D3}" destId="{C7B7A620-9B1E-4100-996B-F90FEDE6156B}" srcOrd="2" destOrd="0" presId="urn:microsoft.com/office/officeart/2005/8/layout/hProcess7"/>
    <dgm:cxn modelId="{3E95FE75-86AC-49F9-8F4E-37E64F1C5589}" type="presParOf" srcId="{88631E83-38B4-4FAE-8144-50AA4647A959}" destId="{25DD84BA-3207-4C69-828D-456B05185A3A}" srcOrd="5" destOrd="0" presId="urn:microsoft.com/office/officeart/2005/8/layout/hProcess7"/>
    <dgm:cxn modelId="{56A5A6D4-7DB2-4330-B15A-912C907FEC05}" type="presParOf" srcId="{88631E83-38B4-4FAE-8144-50AA4647A959}" destId="{E52E6087-5167-41B4-9E4A-02F035A46B1C}" srcOrd="6" destOrd="0" presId="urn:microsoft.com/office/officeart/2005/8/layout/hProcess7"/>
    <dgm:cxn modelId="{C5288A60-3AA3-4FB2-A945-A34EBC5AC629}" type="presParOf" srcId="{E52E6087-5167-41B4-9E4A-02F035A46B1C}" destId="{2CCC14BB-4C7E-423C-B874-C72D5D9D11A7}" srcOrd="0" destOrd="0" presId="urn:microsoft.com/office/officeart/2005/8/layout/hProcess7"/>
    <dgm:cxn modelId="{F9AF847F-9041-404B-9CCA-198D28E9F8CB}" type="presParOf" srcId="{E52E6087-5167-41B4-9E4A-02F035A46B1C}" destId="{72E7FFE5-F157-4AB0-A16D-BCE740311D4F}" srcOrd="1" destOrd="0" presId="urn:microsoft.com/office/officeart/2005/8/layout/hProcess7"/>
    <dgm:cxn modelId="{C4203F51-7A56-44B5-B90A-FEF0BDC4C52B}" type="presParOf" srcId="{E52E6087-5167-41B4-9E4A-02F035A46B1C}" destId="{2531C82E-7852-4F24-A30A-300C9D69F116}" srcOrd="2" destOrd="0" presId="urn:microsoft.com/office/officeart/2005/8/layout/hProcess7"/>
    <dgm:cxn modelId="{9878BDA8-5F27-456D-9475-77597813541B}" type="presParOf" srcId="{88631E83-38B4-4FAE-8144-50AA4647A959}" destId="{95B060BE-C04A-41EE-A921-7ADDE4D5CA08}" srcOrd="7" destOrd="0" presId="urn:microsoft.com/office/officeart/2005/8/layout/hProcess7"/>
    <dgm:cxn modelId="{5E62D6BC-BB4D-42CF-BB4A-28A0E23CDDEE}" type="presParOf" srcId="{88631E83-38B4-4FAE-8144-50AA4647A959}" destId="{D5559947-A539-4D17-BCF6-10B43F3DA97B}" srcOrd="8" destOrd="0" presId="urn:microsoft.com/office/officeart/2005/8/layout/hProcess7"/>
    <dgm:cxn modelId="{8E4C72EC-28FD-423A-8A5F-3223C89E8D61}" type="presParOf" srcId="{D5559947-A539-4D17-BCF6-10B43F3DA97B}" destId="{1B0EF2FF-1C9F-4C2C-9E5F-C7C7CB90F04A}" srcOrd="0" destOrd="0" presId="urn:microsoft.com/office/officeart/2005/8/layout/hProcess7"/>
    <dgm:cxn modelId="{42E6C94C-8EFC-432A-9212-52A84F7913E4}" type="presParOf" srcId="{D5559947-A539-4D17-BCF6-10B43F3DA97B}" destId="{7C61EFA4-ADF4-474B-A89B-EE6E153B5C68}" srcOrd="1" destOrd="0" presId="urn:microsoft.com/office/officeart/2005/8/layout/hProcess7"/>
    <dgm:cxn modelId="{F9C86F8B-7302-433F-8E68-5568B6A003E4}" type="presParOf" srcId="{D5559947-A539-4D17-BCF6-10B43F3DA97B}" destId="{81EC3143-3495-420A-9F5C-3E5B8EF0917A}"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7ABDEC-752B-441E-8C4E-F11BED2D7000}" type="doc">
      <dgm:prSet loTypeId="urn:microsoft.com/office/officeart/2005/8/layout/hChevron3" loCatId="process" qsTypeId="urn:microsoft.com/office/officeart/2005/8/quickstyle/simple1" qsCatId="simple" csTypeId="urn:microsoft.com/office/officeart/2005/8/colors/colorful4" csCatId="colorful" phldr="1"/>
      <dgm:spPr/>
    </dgm:pt>
    <dgm:pt modelId="{D4308A29-CCDB-4BA5-830E-19460542DB6F}">
      <dgm:prSet phldrT="[Text]" custT="1"/>
      <dgm:spPr>
        <a:solidFill>
          <a:srgbClr val="006B9D"/>
        </a:solidFill>
      </dgm:spPr>
      <dgm:t>
        <a:bodyPr/>
        <a:lstStyle/>
        <a:p>
          <a:r>
            <a:rPr lang="en-US" sz="3200" dirty="0" smtClean="0">
              <a:latin typeface="Arial" panose="020B0604020202020204" pitchFamily="34" charset="0"/>
              <a:cs typeface="Arial" panose="020B0604020202020204" pitchFamily="34" charset="0"/>
            </a:rPr>
            <a:t>Not Homebound, Can Cook or Access Meals</a:t>
          </a:r>
          <a:endParaRPr lang="en-US" sz="3200" dirty="0">
            <a:latin typeface="Arial" panose="020B0604020202020204" pitchFamily="34" charset="0"/>
            <a:cs typeface="Arial" panose="020B0604020202020204" pitchFamily="34" charset="0"/>
          </a:endParaRPr>
        </a:p>
      </dgm:t>
    </dgm:pt>
    <dgm:pt modelId="{6D9B1D64-8149-48FC-8751-26221C755E6D}" type="parTrans" cxnId="{014724C1-9BAB-42C7-8433-60B97F349D29}">
      <dgm:prSet/>
      <dgm:spPr/>
      <dgm:t>
        <a:bodyPr/>
        <a:lstStyle/>
        <a:p>
          <a:endParaRPr lang="en-US"/>
        </a:p>
      </dgm:t>
    </dgm:pt>
    <dgm:pt modelId="{A1453D74-C5FC-4EC0-BC06-F99897006F0F}" type="sibTrans" cxnId="{014724C1-9BAB-42C7-8433-60B97F349D29}">
      <dgm:prSet/>
      <dgm:spPr/>
      <dgm:t>
        <a:bodyPr/>
        <a:lstStyle/>
        <a:p>
          <a:endParaRPr lang="en-US"/>
        </a:p>
      </dgm:t>
    </dgm:pt>
    <dgm:pt modelId="{DEAB0BC9-309A-4215-81BC-F3E615BA8DD2}">
      <dgm:prSet phldrT="[Text]" custT="1"/>
      <dgm:spPr>
        <a:solidFill>
          <a:srgbClr val="009EDE"/>
        </a:solidFill>
      </dgm:spPr>
      <dgm:t>
        <a:bodyPr/>
        <a:lstStyle/>
        <a:p>
          <a:r>
            <a:rPr lang="en-US" sz="2400" dirty="0" smtClean="0">
              <a:latin typeface="Arial" panose="020B0604020202020204" pitchFamily="34" charset="0"/>
              <a:cs typeface="Arial" panose="020B0604020202020204" pitchFamily="34" charset="0"/>
            </a:rPr>
            <a:t>Homebound</a:t>
          </a:r>
        </a:p>
        <a:p>
          <a:r>
            <a:rPr lang="en-US" sz="2400" dirty="0" smtClean="0">
              <a:latin typeface="Arial" panose="020B0604020202020204" pitchFamily="34" charset="0"/>
              <a:cs typeface="Arial" panose="020B0604020202020204" pitchFamily="34" charset="0"/>
            </a:rPr>
            <a:t>Can Cook</a:t>
          </a:r>
          <a:endParaRPr lang="en-US" sz="2400" dirty="0">
            <a:latin typeface="Arial" panose="020B0604020202020204" pitchFamily="34" charset="0"/>
            <a:cs typeface="Arial" panose="020B0604020202020204" pitchFamily="34" charset="0"/>
          </a:endParaRPr>
        </a:p>
      </dgm:t>
    </dgm:pt>
    <dgm:pt modelId="{6C1FDFB4-6F20-4441-9FF9-02892DD75882}" type="parTrans" cxnId="{CA96B4F0-5187-46D1-A108-F401540C8950}">
      <dgm:prSet/>
      <dgm:spPr/>
      <dgm:t>
        <a:bodyPr/>
        <a:lstStyle/>
        <a:p>
          <a:endParaRPr lang="en-US"/>
        </a:p>
      </dgm:t>
    </dgm:pt>
    <dgm:pt modelId="{7494881E-F3A6-401B-AA20-3865CAAB7809}" type="sibTrans" cxnId="{CA96B4F0-5187-46D1-A108-F401540C8950}">
      <dgm:prSet/>
      <dgm:spPr/>
      <dgm:t>
        <a:bodyPr/>
        <a:lstStyle/>
        <a:p>
          <a:endParaRPr lang="en-US"/>
        </a:p>
      </dgm:t>
    </dgm:pt>
    <dgm:pt modelId="{303E03E9-33DC-4D4C-B026-7837A28F0970}">
      <dgm:prSet phldrT="[Text]" custT="1"/>
      <dgm:spPr>
        <a:solidFill>
          <a:srgbClr val="006B9D"/>
        </a:solidFill>
      </dgm:spPr>
      <dgm:t>
        <a:bodyPr/>
        <a:lstStyle/>
        <a:p>
          <a:r>
            <a:rPr lang="en-US" sz="1800" dirty="0" smtClean="0">
              <a:latin typeface="Arial" panose="020B0604020202020204" pitchFamily="34" charset="0"/>
              <a:cs typeface="Arial" panose="020B0604020202020204" pitchFamily="34" charset="0"/>
            </a:rPr>
            <a:t>Homebound Cannot Cook</a:t>
          </a:r>
          <a:endParaRPr lang="en-US" sz="1800" dirty="0">
            <a:latin typeface="Arial" panose="020B0604020202020204" pitchFamily="34" charset="0"/>
            <a:cs typeface="Arial" panose="020B0604020202020204" pitchFamily="34" charset="0"/>
          </a:endParaRPr>
        </a:p>
      </dgm:t>
    </dgm:pt>
    <dgm:pt modelId="{E84C3526-E1C6-4446-9C03-1EADF611E7E2}" type="parTrans" cxnId="{DB450742-1354-4A39-AAC5-AB19E0F88F09}">
      <dgm:prSet/>
      <dgm:spPr/>
      <dgm:t>
        <a:bodyPr/>
        <a:lstStyle/>
        <a:p>
          <a:endParaRPr lang="en-US"/>
        </a:p>
      </dgm:t>
    </dgm:pt>
    <dgm:pt modelId="{DEEA91DA-F3F0-4DA1-BD9B-D87F087E67C9}" type="sibTrans" cxnId="{DB450742-1354-4A39-AAC5-AB19E0F88F09}">
      <dgm:prSet/>
      <dgm:spPr/>
      <dgm:t>
        <a:bodyPr/>
        <a:lstStyle/>
        <a:p>
          <a:endParaRPr lang="en-US"/>
        </a:p>
      </dgm:t>
    </dgm:pt>
    <dgm:pt modelId="{0392905A-0CFE-4352-BF27-758261CF6248}" type="pres">
      <dgm:prSet presAssocID="{157ABDEC-752B-441E-8C4E-F11BED2D7000}" presName="Name0" presStyleCnt="0">
        <dgm:presLayoutVars>
          <dgm:dir/>
          <dgm:resizeHandles val="exact"/>
        </dgm:presLayoutVars>
      </dgm:prSet>
      <dgm:spPr/>
    </dgm:pt>
    <dgm:pt modelId="{11BE7AC1-AC23-4AD0-BDB0-F521E669EFCF}" type="pres">
      <dgm:prSet presAssocID="{D4308A29-CCDB-4BA5-830E-19460542DB6F}" presName="parTxOnly" presStyleLbl="node1" presStyleIdx="0" presStyleCnt="3" custScaleX="181920" custScaleY="220189" custLinFactNeighborX="32775" custLinFactNeighborY="-4995">
        <dgm:presLayoutVars>
          <dgm:bulletEnabled val="1"/>
        </dgm:presLayoutVars>
      </dgm:prSet>
      <dgm:spPr/>
      <dgm:t>
        <a:bodyPr/>
        <a:lstStyle/>
        <a:p>
          <a:endParaRPr lang="en-US"/>
        </a:p>
      </dgm:t>
    </dgm:pt>
    <dgm:pt modelId="{B1DF98A8-9454-414D-BCAC-24EAFB925225}" type="pres">
      <dgm:prSet presAssocID="{A1453D74-C5FC-4EC0-BC06-F99897006F0F}" presName="parSpace" presStyleCnt="0"/>
      <dgm:spPr/>
    </dgm:pt>
    <dgm:pt modelId="{6BC19ADA-D23C-49A2-A8E8-D27C9A83362F}" type="pres">
      <dgm:prSet presAssocID="{DEAB0BC9-309A-4215-81BC-F3E615BA8DD2}" presName="parTxOnly" presStyleLbl="node1" presStyleIdx="1" presStyleCnt="3" custScaleX="146379" custScaleY="165776" custLinFactNeighborX="-16041" custLinFactNeighborY="-4013">
        <dgm:presLayoutVars>
          <dgm:bulletEnabled val="1"/>
        </dgm:presLayoutVars>
      </dgm:prSet>
      <dgm:spPr/>
      <dgm:t>
        <a:bodyPr/>
        <a:lstStyle/>
        <a:p>
          <a:endParaRPr lang="en-US"/>
        </a:p>
      </dgm:t>
    </dgm:pt>
    <dgm:pt modelId="{164E39CB-820C-4EBD-ACB9-9EBEF3BCF29B}" type="pres">
      <dgm:prSet presAssocID="{7494881E-F3A6-401B-AA20-3865CAAB7809}" presName="parSpace" presStyleCnt="0"/>
      <dgm:spPr/>
    </dgm:pt>
    <dgm:pt modelId="{F1A660F7-576F-4EA8-86E2-1BDBE7213AD6}" type="pres">
      <dgm:prSet presAssocID="{303E03E9-33DC-4D4C-B026-7837A28F0970}" presName="parTxOnly" presStyleLbl="node1" presStyleIdx="2" presStyleCnt="3" custScaleX="113587" custScaleY="116100" custLinFactNeighborX="-11639" custLinFactNeighborY="-3077">
        <dgm:presLayoutVars>
          <dgm:bulletEnabled val="1"/>
        </dgm:presLayoutVars>
      </dgm:prSet>
      <dgm:spPr/>
      <dgm:t>
        <a:bodyPr/>
        <a:lstStyle/>
        <a:p>
          <a:endParaRPr lang="en-US"/>
        </a:p>
      </dgm:t>
    </dgm:pt>
  </dgm:ptLst>
  <dgm:cxnLst>
    <dgm:cxn modelId="{56AEE9EE-8875-4E61-8263-61CAFD40BA6B}" type="presOf" srcId="{303E03E9-33DC-4D4C-B026-7837A28F0970}" destId="{F1A660F7-576F-4EA8-86E2-1BDBE7213AD6}" srcOrd="0" destOrd="0" presId="urn:microsoft.com/office/officeart/2005/8/layout/hChevron3"/>
    <dgm:cxn modelId="{014724C1-9BAB-42C7-8433-60B97F349D29}" srcId="{157ABDEC-752B-441E-8C4E-F11BED2D7000}" destId="{D4308A29-CCDB-4BA5-830E-19460542DB6F}" srcOrd="0" destOrd="0" parTransId="{6D9B1D64-8149-48FC-8751-26221C755E6D}" sibTransId="{A1453D74-C5FC-4EC0-BC06-F99897006F0F}"/>
    <dgm:cxn modelId="{E7E576B2-11E6-45A9-87D3-F73172EA1360}" type="presOf" srcId="{DEAB0BC9-309A-4215-81BC-F3E615BA8DD2}" destId="{6BC19ADA-D23C-49A2-A8E8-D27C9A83362F}" srcOrd="0" destOrd="0" presId="urn:microsoft.com/office/officeart/2005/8/layout/hChevron3"/>
    <dgm:cxn modelId="{DB450742-1354-4A39-AAC5-AB19E0F88F09}" srcId="{157ABDEC-752B-441E-8C4E-F11BED2D7000}" destId="{303E03E9-33DC-4D4C-B026-7837A28F0970}" srcOrd="2" destOrd="0" parTransId="{E84C3526-E1C6-4446-9C03-1EADF611E7E2}" sibTransId="{DEEA91DA-F3F0-4DA1-BD9B-D87F087E67C9}"/>
    <dgm:cxn modelId="{FCAD49DA-D211-4E73-900A-E7A2FA6BB68D}" type="presOf" srcId="{D4308A29-CCDB-4BA5-830E-19460542DB6F}" destId="{11BE7AC1-AC23-4AD0-BDB0-F521E669EFCF}" srcOrd="0" destOrd="0" presId="urn:microsoft.com/office/officeart/2005/8/layout/hChevron3"/>
    <dgm:cxn modelId="{CA96B4F0-5187-46D1-A108-F401540C8950}" srcId="{157ABDEC-752B-441E-8C4E-F11BED2D7000}" destId="{DEAB0BC9-309A-4215-81BC-F3E615BA8DD2}" srcOrd="1" destOrd="0" parTransId="{6C1FDFB4-6F20-4441-9FF9-02892DD75882}" sibTransId="{7494881E-F3A6-401B-AA20-3865CAAB7809}"/>
    <dgm:cxn modelId="{AE6C80C7-C89C-44D7-B327-4476C7EE566F}" type="presOf" srcId="{157ABDEC-752B-441E-8C4E-F11BED2D7000}" destId="{0392905A-0CFE-4352-BF27-758261CF6248}" srcOrd="0" destOrd="0" presId="urn:microsoft.com/office/officeart/2005/8/layout/hChevron3"/>
    <dgm:cxn modelId="{65842889-ECF0-4C50-87DC-D63D82CD154B}" type="presParOf" srcId="{0392905A-0CFE-4352-BF27-758261CF6248}" destId="{11BE7AC1-AC23-4AD0-BDB0-F521E669EFCF}" srcOrd="0" destOrd="0" presId="urn:microsoft.com/office/officeart/2005/8/layout/hChevron3"/>
    <dgm:cxn modelId="{916998BB-55A9-44C6-AFC3-EC3E7273984F}" type="presParOf" srcId="{0392905A-0CFE-4352-BF27-758261CF6248}" destId="{B1DF98A8-9454-414D-BCAC-24EAFB925225}" srcOrd="1" destOrd="0" presId="urn:microsoft.com/office/officeart/2005/8/layout/hChevron3"/>
    <dgm:cxn modelId="{7AE92D62-BB3F-4676-B3A0-412F9B183F08}" type="presParOf" srcId="{0392905A-0CFE-4352-BF27-758261CF6248}" destId="{6BC19ADA-D23C-49A2-A8E8-D27C9A83362F}" srcOrd="2" destOrd="0" presId="urn:microsoft.com/office/officeart/2005/8/layout/hChevron3"/>
    <dgm:cxn modelId="{7B1B059E-0DDC-4271-979B-231904F95ACF}" type="presParOf" srcId="{0392905A-0CFE-4352-BF27-758261CF6248}" destId="{164E39CB-820C-4EBD-ACB9-9EBEF3BCF29B}" srcOrd="3" destOrd="0" presId="urn:microsoft.com/office/officeart/2005/8/layout/hChevron3"/>
    <dgm:cxn modelId="{F06F4D78-5BBB-42C3-B400-C51D54044F41}" type="presParOf" srcId="{0392905A-0CFE-4352-BF27-758261CF6248}" destId="{F1A660F7-576F-4EA8-86E2-1BDBE7213AD6}"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6C1BA26E-6DC9-3A45-B540-981D743A8378}" type="datetimeFigureOut">
              <a:rPr lang="en-US" smtClean="0"/>
              <a:pPr/>
              <a:t>3/23/2016</a:t>
            </a:fld>
            <a:endParaRPr lang="en-US" dirty="0"/>
          </a:p>
        </p:txBody>
      </p:sp>
      <p:sp>
        <p:nvSpPr>
          <p:cNvPr id="4" name="Slide Image Placeholder 3"/>
          <p:cNvSpPr>
            <a:spLocks noGrp="1" noRot="1" noChangeAspect="1"/>
          </p:cNvSpPr>
          <p:nvPr>
            <p:ph type="sldImg" idx="2"/>
          </p:nvPr>
        </p:nvSpPr>
        <p:spPr>
          <a:xfrm>
            <a:off x="768350" y="698500"/>
            <a:ext cx="548640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2374BC30-B37C-5E46-A1EC-82742B198F45}" type="slidenum">
              <a:rPr lang="en-US" smtClean="0"/>
              <a:pPr/>
              <a:t>‹#›</a:t>
            </a:fld>
            <a:endParaRPr lang="en-US" dirty="0"/>
          </a:p>
        </p:txBody>
      </p:sp>
    </p:spTree>
    <p:extLst>
      <p:ext uri="{BB962C8B-B14F-4D97-AF65-F5344CB8AC3E}">
        <p14:creationId xmlns:p14="http://schemas.microsoft.com/office/powerpoint/2010/main" val="648142392"/>
      </p:ext>
    </p:extLst>
  </p:cSld>
  <p:clrMap bg1="lt1" tx1="dk1" bg2="lt2" tx2="dk2" accent1="accent1" accent2="accent2" accent3="accent3" accent4="accent4" accent5="accent5" accent6="accent6" hlink="hlink" folHlink="folHlink"/>
  <p:notesStyle>
    <a:lvl1pPr marL="0" algn="l" defTabSz="457197" rtl="0" eaLnBrk="1" latinLnBrk="0" hangingPunct="1">
      <a:defRPr sz="1200" kern="1200">
        <a:solidFill>
          <a:schemeClr val="tx1"/>
        </a:solidFill>
        <a:latin typeface="+mn-lt"/>
        <a:ea typeface="+mn-ea"/>
        <a:cs typeface="+mn-cs"/>
      </a:defRPr>
    </a:lvl1pPr>
    <a:lvl2pPr marL="457197" algn="l" defTabSz="457197" rtl="0" eaLnBrk="1" latinLnBrk="0" hangingPunct="1">
      <a:defRPr sz="1200" kern="1200">
        <a:solidFill>
          <a:schemeClr val="tx1"/>
        </a:solidFill>
        <a:latin typeface="+mn-lt"/>
        <a:ea typeface="+mn-ea"/>
        <a:cs typeface="+mn-cs"/>
      </a:defRPr>
    </a:lvl2pPr>
    <a:lvl3pPr marL="914395" algn="l" defTabSz="457197" rtl="0" eaLnBrk="1" latinLnBrk="0" hangingPunct="1">
      <a:defRPr sz="1200" kern="1200">
        <a:solidFill>
          <a:schemeClr val="tx1"/>
        </a:solidFill>
        <a:latin typeface="+mn-lt"/>
        <a:ea typeface="+mn-ea"/>
        <a:cs typeface="+mn-cs"/>
      </a:defRPr>
    </a:lvl3pPr>
    <a:lvl4pPr marL="1371591" algn="l" defTabSz="457197" rtl="0" eaLnBrk="1" latinLnBrk="0" hangingPunct="1">
      <a:defRPr sz="1200" kern="1200">
        <a:solidFill>
          <a:schemeClr val="tx1"/>
        </a:solidFill>
        <a:latin typeface="+mn-lt"/>
        <a:ea typeface="+mn-ea"/>
        <a:cs typeface="+mn-cs"/>
      </a:defRPr>
    </a:lvl4pPr>
    <a:lvl5pPr marL="1828788" algn="l" defTabSz="457197" rtl="0" eaLnBrk="1" latinLnBrk="0" hangingPunct="1">
      <a:defRPr sz="1200" kern="1200">
        <a:solidFill>
          <a:schemeClr val="tx1"/>
        </a:solidFill>
        <a:latin typeface="+mn-lt"/>
        <a:ea typeface="+mn-ea"/>
        <a:cs typeface="+mn-cs"/>
      </a:defRPr>
    </a:lvl5pPr>
    <a:lvl6pPr marL="2285985" algn="l" defTabSz="457197" rtl="0" eaLnBrk="1" latinLnBrk="0" hangingPunct="1">
      <a:defRPr sz="1200" kern="1200">
        <a:solidFill>
          <a:schemeClr val="tx1"/>
        </a:solidFill>
        <a:latin typeface="+mn-lt"/>
        <a:ea typeface="+mn-ea"/>
        <a:cs typeface="+mn-cs"/>
      </a:defRPr>
    </a:lvl6pPr>
    <a:lvl7pPr marL="2743183" algn="l" defTabSz="457197" rtl="0" eaLnBrk="1" latinLnBrk="0" hangingPunct="1">
      <a:defRPr sz="1200" kern="1200">
        <a:solidFill>
          <a:schemeClr val="tx1"/>
        </a:solidFill>
        <a:latin typeface="+mn-lt"/>
        <a:ea typeface="+mn-ea"/>
        <a:cs typeface="+mn-cs"/>
      </a:defRPr>
    </a:lvl7pPr>
    <a:lvl8pPr marL="3200380" algn="l" defTabSz="457197" rtl="0" eaLnBrk="1" latinLnBrk="0" hangingPunct="1">
      <a:defRPr sz="1200" kern="1200">
        <a:solidFill>
          <a:schemeClr val="tx1"/>
        </a:solidFill>
        <a:latin typeface="+mn-lt"/>
        <a:ea typeface="+mn-ea"/>
        <a:cs typeface="+mn-cs"/>
      </a:defRPr>
    </a:lvl8pPr>
    <a:lvl9pPr marL="3657576" algn="l" defTabSz="4571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eedingamerica.org/hunger-in-america/our-research/senior-hunger-research/spotlight-on-senior-hunger.html?s_src=W157REFER&amp;s_referrer=www.feedingamerica.org/search/search.html?q=spotlight%20on%20senior%20hunger?referrer=http://www.feedingamerica.org/about-us/about-feeding-america/&amp;s_subsrc=http://www.feedingamerica.org/hunger-in-america/our-research/senior-hunger-research/"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www.feedingamerica.org/hunger-in-america/our-research/senior-hunger-research/baby-boomers-executive-summary.pdf" TargetMode="External"/><Relationship Id="rId4" Type="http://schemas.openxmlformats.org/officeDocument/2006/relationships/hyperlink" Target="http://www.feedingamerica.org/hunger-in-america/our-research/senior-hunger-research/spotlight-on-senior-health.html?s_src=W157REFER&amp;s_referrer=www.feedingamerica.org/search/search.html?q=spotlight%20on%20senior%20hunger?referrer=http://www.feedingamerica.org/about-us/about-feeding-america/&amp;s_subsrc=http://www.feedingamerica.org/hunger-in-america/our-research/senior-hunger-research/"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698500"/>
            <a:ext cx="548640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74BC30-B37C-5E46-A1EC-82742B198F45}" type="slidenum">
              <a:rPr lang="en-US" smtClean="0"/>
              <a:pPr/>
              <a:t>1</a:t>
            </a:fld>
            <a:endParaRPr lang="en-US" dirty="0"/>
          </a:p>
        </p:txBody>
      </p:sp>
    </p:spTree>
    <p:extLst>
      <p:ext uri="{BB962C8B-B14F-4D97-AF65-F5344CB8AC3E}">
        <p14:creationId xmlns:p14="http://schemas.microsoft.com/office/powerpoint/2010/main" val="1079253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highly</a:t>
            </a:r>
            <a:r>
              <a:rPr lang="en-US" baseline="0" dirty="0" smtClean="0"/>
              <a:t> effective and supportive Federal and nonprofit programs designed to support seniors with unique needs.</a:t>
            </a:r>
            <a:endParaRPr lang="en-US" dirty="0"/>
          </a:p>
        </p:txBody>
      </p:sp>
      <p:sp>
        <p:nvSpPr>
          <p:cNvPr id="4" name="Slide Number Placeholder 3"/>
          <p:cNvSpPr>
            <a:spLocks noGrp="1"/>
          </p:cNvSpPr>
          <p:nvPr>
            <p:ph type="sldNum" sz="quarter" idx="10"/>
          </p:nvPr>
        </p:nvSpPr>
        <p:spPr/>
        <p:txBody>
          <a:bodyPr/>
          <a:lstStyle/>
          <a:p>
            <a:fld id="{2374BC30-B37C-5E46-A1EC-82742B198F45}" type="slidenum">
              <a:rPr lang="en-US" smtClean="0"/>
              <a:pPr/>
              <a:t>11</a:t>
            </a:fld>
            <a:endParaRPr lang="en-US" dirty="0"/>
          </a:p>
        </p:txBody>
      </p:sp>
    </p:spTree>
    <p:extLst>
      <p:ext uri="{BB962C8B-B14F-4D97-AF65-F5344CB8AC3E}">
        <p14:creationId xmlns:p14="http://schemas.microsoft.com/office/powerpoint/2010/main" val="2365448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698500"/>
            <a:ext cx="548640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74BC30-B37C-5E46-A1EC-82742B198F45}" type="slidenum">
              <a:rPr lang="en-US" smtClean="0"/>
              <a:pPr/>
              <a:t>12</a:t>
            </a:fld>
            <a:endParaRPr lang="en-US" dirty="0"/>
          </a:p>
        </p:txBody>
      </p:sp>
    </p:spTree>
    <p:extLst>
      <p:ext uri="{BB962C8B-B14F-4D97-AF65-F5344CB8AC3E}">
        <p14:creationId xmlns:p14="http://schemas.microsoft.com/office/powerpoint/2010/main" val="601369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698500"/>
            <a:ext cx="5483225" cy="3490913"/>
          </a:xfrm>
        </p:spPr>
      </p:sp>
      <p:sp>
        <p:nvSpPr>
          <p:cNvPr id="3" name="Notes Placeholder 2"/>
          <p:cNvSpPr>
            <a:spLocks noGrp="1"/>
          </p:cNvSpPr>
          <p:nvPr>
            <p:ph type="body" idx="1"/>
          </p:nvPr>
        </p:nvSpPr>
        <p:spPr/>
        <p:txBody>
          <a:bodyPr/>
          <a:lstStyle/>
          <a:p>
            <a:r>
              <a:rPr lang="en-US" dirty="0" smtClean="0">
                <a:latin typeface="Arial"/>
                <a:cs typeface="Arial"/>
              </a:rPr>
              <a:t>At Feeding America our vision is</a:t>
            </a:r>
            <a:r>
              <a:rPr lang="en-US" baseline="0" dirty="0" smtClean="0">
                <a:latin typeface="Arial"/>
                <a:cs typeface="Arial"/>
              </a:rPr>
              <a:t> a hunger-free America and our mission is to end hunger</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2374BC30-B37C-5E46-A1EC-82742B198F45}" type="slidenum">
              <a:rPr lang="en-US" smtClean="0"/>
              <a:pPr/>
              <a:t>14</a:t>
            </a:fld>
            <a:endParaRPr lang="en-US" dirty="0"/>
          </a:p>
        </p:txBody>
      </p:sp>
    </p:spTree>
    <p:extLst>
      <p:ext uri="{BB962C8B-B14F-4D97-AF65-F5344CB8AC3E}">
        <p14:creationId xmlns:p14="http://schemas.microsoft.com/office/powerpoint/2010/main" val="4071018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698500"/>
            <a:ext cx="5483225" cy="3490913"/>
          </a:xfrm>
        </p:spPr>
      </p:sp>
      <p:sp>
        <p:nvSpPr>
          <p:cNvPr id="3" name="Notes Placeholder 2"/>
          <p:cNvSpPr>
            <a:spLocks noGrp="1"/>
          </p:cNvSpPr>
          <p:nvPr>
            <p:ph type="body" idx="1"/>
          </p:nvPr>
        </p:nvSpPr>
        <p:spPr/>
        <p:txBody>
          <a:bodyPr>
            <a:normAutofit/>
          </a:bodyPr>
          <a:lstStyle/>
          <a:p>
            <a:r>
              <a:rPr lang="en-US" baseline="0" dirty="0" smtClean="0">
                <a:latin typeface="Arial"/>
                <a:cs typeface="Arial"/>
              </a:rPr>
              <a:t>Talking points: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latin typeface="Arial"/>
                <a:cs typeface="Arial"/>
              </a:rPr>
              <a:t>Feeding America is a nationwide network of 200 local food banks, 60,000 feeding programs and 1 national office. Together we provide meals to more than 46 million people each year, </a:t>
            </a:r>
            <a:r>
              <a:rPr lang="en-US" sz="1200" kern="1200" dirty="0" smtClean="0">
                <a:solidFill>
                  <a:schemeClr val="tx1"/>
                </a:solidFill>
                <a:effectLst/>
                <a:latin typeface="+mn-lt"/>
                <a:ea typeface="+mn-ea"/>
                <a:cs typeface="+mn-cs"/>
              </a:rPr>
              <a:t>including 12 million children and 7 million seniors</a:t>
            </a:r>
            <a:r>
              <a:rPr lang="en-US" dirty="0" smtClean="0">
                <a:effectLst/>
              </a:rPr>
              <a:t> </a:t>
            </a:r>
            <a:r>
              <a:rPr lang="en-US" baseline="0" dirty="0" smtClean="0">
                <a:latin typeface="Arial"/>
                <a:cs typeface="Arial"/>
              </a:rPr>
              <a:t> </a:t>
            </a:r>
          </a:p>
          <a:p>
            <a:pPr marL="171450" indent="-171450">
              <a:buFont typeface="Arial"/>
              <a:buChar char="•"/>
            </a:pPr>
            <a:r>
              <a:rPr lang="en-US" sz="1200" kern="1200" dirty="0" smtClean="0">
                <a:solidFill>
                  <a:schemeClr val="tx1"/>
                </a:solidFill>
                <a:effectLst/>
                <a:latin typeface="+mn-lt"/>
                <a:ea typeface="+mn-ea"/>
                <a:cs typeface="+mn-cs"/>
              </a:rPr>
              <a:t>We feed people in all 50 states, Washington, D.C. and Puerto Rico</a:t>
            </a:r>
            <a:endParaRPr lang="en-US" baseline="0" dirty="0" smtClean="0">
              <a:latin typeface="Arial"/>
              <a:cs typeface="Arial"/>
            </a:endParaRPr>
          </a:p>
        </p:txBody>
      </p:sp>
      <p:sp>
        <p:nvSpPr>
          <p:cNvPr id="4" name="Slide Number Placeholder 3"/>
          <p:cNvSpPr>
            <a:spLocks noGrp="1"/>
          </p:cNvSpPr>
          <p:nvPr>
            <p:ph type="sldNum" sz="quarter" idx="10"/>
          </p:nvPr>
        </p:nvSpPr>
        <p:spPr/>
        <p:txBody>
          <a:bodyPr/>
          <a:lstStyle/>
          <a:p>
            <a:fld id="{2374BC30-B37C-5E46-A1EC-82742B198F45}"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846761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698500"/>
            <a:ext cx="5483225" cy="3490913"/>
          </a:xfrm>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effectLst/>
                <a:latin typeface="+mn-lt"/>
                <a:ea typeface="+mn-ea"/>
                <a:cs typeface="+mn-cs"/>
              </a:rPr>
              <a:t>Dots indicate food bank locations.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Talking Points: </a:t>
            </a:r>
          </a:p>
          <a:p>
            <a:pPr marL="171450" indent="-171450">
              <a:buFont typeface="Arial"/>
              <a:buChar char="•"/>
            </a:pPr>
            <a:r>
              <a:rPr lang="en-US" sz="1200" kern="1200" dirty="0" smtClean="0">
                <a:solidFill>
                  <a:schemeClr val="tx1"/>
                </a:solidFill>
                <a:effectLst/>
                <a:latin typeface="+mn-lt"/>
                <a:ea typeface="+mn-ea"/>
                <a:cs typeface="+mn-cs"/>
              </a:rPr>
              <a:t>The extensive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Feeding America network feeds more than 46 million people in all 50 states, Washington, D.C. and Puerto Rico</a:t>
            </a:r>
            <a:r>
              <a:rPr lang="en-US" dirty="0" smtClean="0">
                <a:effectLst/>
              </a:rPr>
              <a:t> </a:t>
            </a:r>
          </a:p>
          <a:p>
            <a:pPr marL="171450" indent="-171450">
              <a:buFont typeface="Arial"/>
              <a:buChar char="•"/>
            </a:pPr>
            <a:r>
              <a:rPr lang="en-US" sz="1200" b="0" kern="1200" dirty="0" smtClean="0">
                <a:solidFill>
                  <a:schemeClr val="tx1"/>
                </a:solidFill>
                <a:effectLst/>
                <a:latin typeface="+mn-lt"/>
                <a:ea typeface="+mn-ea"/>
                <a:cs typeface="+mn-cs"/>
              </a:rPr>
              <a:t>Network</a:t>
            </a:r>
            <a:r>
              <a:rPr lang="en-US" sz="1200" b="0" kern="1200" baseline="0" dirty="0" smtClean="0">
                <a:solidFill>
                  <a:schemeClr val="tx1"/>
                </a:solidFill>
                <a:effectLst/>
                <a:latin typeface="+mn-lt"/>
                <a:ea typeface="+mn-ea"/>
                <a:cs typeface="+mn-cs"/>
              </a:rPr>
              <a:t> food banks are on the ground, everyday in nearly every community in the country feeding people in need</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latin typeface="Arial"/>
                <a:cs typeface="Arial"/>
              </a:rPr>
              <a:t>The unique and dynamic partnership between the national office and each local food bank </a:t>
            </a:r>
            <a:r>
              <a:rPr lang="en-US" i="1" dirty="0" smtClean="0">
                <a:latin typeface="Arial"/>
                <a:cs typeface="Arial"/>
              </a:rPr>
              <a:t>is</a:t>
            </a:r>
            <a:r>
              <a:rPr lang="en-US" dirty="0" smtClean="0">
                <a:latin typeface="Arial"/>
                <a:cs typeface="Arial"/>
              </a:rPr>
              <a:t> the power of Feeding America.</a:t>
            </a:r>
            <a:endParaRPr lang="en-US" sz="1200" b="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FA serves nearly every community in the US, even in those states without a FA food bank.  We can do this because our food banks transport and distribute food to food pantries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meal programs throughout their region. Also, mobile pantries allow us to bring food to areas that are not serviced by food pantries and meal programs. Because the national office oversees our network of food banks, we can ensure that this happens efficiently and that food banks have the greatest impact throughout the area.</a:t>
            </a:r>
          </a:p>
          <a:p>
            <a:pPr marL="171450" lvl="0" indent="-171450">
              <a:buFont typeface="Arial"/>
              <a:buChar char="•"/>
            </a:pPr>
            <a:endParaRPr lang="en-US" sz="1200" kern="1200" dirty="0" smtClean="0">
              <a:solidFill>
                <a:schemeClr val="tx1"/>
              </a:solidFill>
              <a:effectLst/>
              <a:latin typeface="+mn-lt"/>
              <a:ea typeface="+mn-ea"/>
              <a:cs typeface="+mn-cs"/>
            </a:endParaRPr>
          </a:p>
          <a:p>
            <a:pPr marL="0" lvl="0" indent="0">
              <a:buFont typeface="Arial"/>
              <a:buNone/>
            </a:pPr>
            <a:r>
              <a:rPr lang="en-US" sz="1200" kern="1200" dirty="0" smtClean="0">
                <a:solidFill>
                  <a:schemeClr val="tx1"/>
                </a:solidFill>
                <a:effectLst/>
                <a:latin typeface="+mn-lt"/>
                <a:ea typeface="+mn-ea"/>
                <a:cs typeface="+mn-cs"/>
              </a:rPr>
              <a:t>Additional info: </a:t>
            </a:r>
          </a:p>
          <a:p>
            <a:pPr marL="171450" lvl="0" indent="-171450">
              <a:buFont typeface="Arial"/>
              <a:buChar char="•"/>
            </a:pPr>
            <a:r>
              <a:rPr lang="en-US" sz="1200" kern="1200" dirty="0" smtClean="0">
                <a:solidFill>
                  <a:schemeClr val="tx1"/>
                </a:solidFill>
                <a:effectLst/>
                <a:latin typeface="+mn-lt"/>
                <a:ea typeface="+mn-ea"/>
                <a:cs typeface="+mn-cs"/>
              </a:rPr>
              <a:t>We have 19 partner state associations. A State Association is an informal or formal group of food banks and/or food rescue organizations within a state which form for the purpose of promoting their cause as a group.  State associations partner with food banks through: produce sourcing, disaster relief and preparedness, advocacy and policy, partnerships and thought leadership.  </a:t>
            </a:r>
          </a:p>
          <a:p>
            <a:pPr marL="171450" lvl="0" indent="-171450">
              <a:buFont typeface="Arial"/>
              <a:buChar char="•"/>
            </a:pPr>
            <a:r>
              <a:rPr lang="en-US" sz="1200" kern="1200" dirty="0" smtClean="0">
                <a:solidFill>
                  <a:schemeClr val="tx1"/>
                </a:solidFill>
                <a:effectLst/>
                <a:latin typeface="+mn-lt"/>
                <a:ea typeface="+mn-ea"/>
                <a:cs typeface="+mn-cs"/>
              </a:rPr>
              <a:t>We have partner state associations in the following states: Alabama, Arizona, California, Florida, Georgia, Illinois, Indiana, Iowa, Kentucky, Louisiana, Michigan, Missouri, North Carolina, Ohio, Pennsylvania, Texas, Virginia, Washington and Wisconsin.</a:t>
            </a:r>
          </a:p>
          <a:p>
            <a:pPr marL="171450" lvl="0" indent="-171450">
              <a:buFont typeface="Arial"/>
              <a:buChar char="•"/>
            </a:pPr>
            <a:r>
              <a:rPr lang="en-US" sz="1200" kern="1200" dirty="0" smtClean="0">
                <a:solidFill>
                  <a:schemeClr val="tx1"/>
                </a:solidFill>
                <a:effectLst/>
                <a:latin typeface="+mn-lt"/>
                <a:ea typeface="+mn-ea"/>
                <a:cs typeface="+mn-cs"/>
              </a:rPr>
              <a:t>We are a much larger system compared to non-Feeding America food banks.  Feeding America has 200 food banks.  </a:t>
            </a:r>
          </a:p>
          <a:p>
            <a:pPr marL="171450" lvl="0" indent="-171450">
              <a:buFont typeface="Arial"/>
              <a:buChar char="•"/>
            </a:pPr>
            <a:r>
              <a:rPr lang="en-US" sz="1200" kern="1200" dirty="0" smtClean="0">
                <a:solidFill>
                  <a:schemeClr val="tx1"/>
                </a:solidFill>
                <a:effectLst/>
                <a:latin typeface="+mn-lt"/>
                <a:ea typeface="+mn-ea"/>
                <a:cs typeface="+mn-cs"/>
              </a:rPr>
              <a:t>To be a member of the FA network, food banks must adhere to the highest standards of the nonprofit industry for food safety, fundraising, governance and other key areas. All food banks and FA national office sign a mutually binding contract that both are governed by.</a:t>
            </a:r>
          </a:p>
          <a:p>
            <a:pPr marL="171450" lvl="0" indent="-171450">
              <a:buFont typeface="Arial"/>
              <a:buChar char="•"/>
            </a:pPr>
            <a:r>
              <a:rPr lang="en-US" sz="1200" kern="1200" dirty="0" smtClean="0">
                <a:solidFill>
                  <a:schemeClr val="tx1"/>
                </a:solidFill>
                <a:effectLst/>
                <a:latin typeface="+mn-lt"/>
                <a:ea typeface="+mn-ea"/>
                <a:cs typeface="+mn-cs"/>
              </a:rPr>
              <a:t>Sometimes food banks may opt not to be in the Feeding America network if they do not feel they can comply with our high standards and stringent food safety requirements.  </a:t>
            </a:r>
          </a:p>
          <a:p>
            <a:pPr>
              <a:buFont typeface="Arial"/>
              <a:buNone/>
            </a:pPr>
            <a:endParaRPr lang="en-US" baseline="0" dirty="0" smtClean="0"/>
          </a:p>
          <a:p>
            <a:pPr>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AA929B66-321A-4840-A1FE-65118E7D3C81}" type="slidenum">
              <a:rPr lang="en-US" smtClean="0"/>
              <a:pPr/>
              <a:t>16</a:t>
            </a:fld>
            <a:endParaRPr lang="en-US"/>
          </a:p>
        </p:txBody>
      </p:sp>
    </p:spTree>
    <p:extLst>
      <p:ext uri="{BB962C8B-B14F-4D97-AF65-F5344CB8AC3E}">
        <p14:creationId xmlns:p14="http://schemas.microsoft.com/office/powerpoint/2010/main" val="3702460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698500"/>
            <a:ext cx="5483225" cy="3490913"/>
          </a:xfrm>
        </p:spPr>
      </p:sp>
      <p:sp>
        <p:nvSpPr>
          <p:cNvPr id="3" name="Notes Placeholder 2"/>
          <p:cNvSpPr>
            <a:spLocks noGrp="1"/>
          </p:cNvSpPr>
          <p:nvPr>
            <p:ph type="body" idx="1"/>
          </p:nvPr>
        </p:nvSpPr>
        <p:spPr/>
        <p:txBody>
          <a:bodyPr/>
          <a:lstStyle/>
          <a:p>
            <a:pPr defTabSz="447916">
              <a:defRPr/>
            </a:pPr>
            <a:r>
              <a:rPr lang="en-US" dirty="0" smtClean="0">
                <a:solidFill>
                  <a:schemeClr val="bg1"/>
                </a:solidFill>
              </a:rPr>
              <a:t>Talking points:</a:t>
            </a:r>
          </a:p>
          <a:p>
            <a:pPr marL="171450" marR="0" indent="-171450" algn="l" defTabSz="447916"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process of getting food to Americans in need requires a dynamic infrastructure and sophisticated management. </a:t>
            </a:r>
          </a:p>
          <a:p>
            <a:pPr marL="171450" marR="0" indent="-171450" algn="l" defTabSz="447916"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Feeding America secures donations from national food and grocery manufacturers, retailers, shippers, packers and growers and from government agencies, individuals and other organizations. </a:t>
            </a:r>
          </a:p>
          <a:p>
            <a:pPr marL="171450" marR="0" indent="-171450" algn="l" defTabSz="447916"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Then Feeding America moves donated food and grocery products to member food banks, which ensure the safe storage and reliable distribution of goods to local food pantries and meal programs. </a:t>
            </a:r>
          </a:p>
          <a:p>
            <a:pPr marL="171450" marR="0" indent="-171450" algn="l" defTabSz="447916"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food banks in turn distribute food and grocery items to people in need through food pantries and meal programs that serve children, families, seniors and other groups at risk of hunger. </a:t>
            </a:r>
          </a:p>
          <a:p>
            <a:pPr marL="171450" marR="0" indent="-171450" algn="l" defTabSz="447916" rtl="0" eaLnBrk="1" fontAlgn="auto" latinLnBrk="0" hangingPunct="1">
              <a:lnSpc>
                <a:spcPct val="100000"/>
              </a:lnSpc>
              <a:spcBef>
                <a:spcPts val="0"/>
              </a:spcBef>
              <a:spcAft>
                <a:spcPts val="0"/>
              </a:spcAft>
              <a:buClrTx/>
              <a:buSzTx/>
              <a:buFont typeface="Arial"/>
              <a:buChar char="•"/>
              <a:tabLst/>
              <a:defRPr/>
            </a:pPr>
            <a:r>
              <a:rPr lang="en-US" dirty="0" smtClean="0">
                <a:solidFill>
                  <a:schemeClr val="bg1"/>
                </a:solidFill>
              </a:rPr>
              <a:t>The Feeding America network goal is to source 6 billion meals to people in need annually by 2025</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374BC30-B37C-5E46-A1EC-82742B198F45}"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063017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698500"/>
            <a:ext cx="5483225" cy="3490913"/>
          </a:xfrm>
        </p:spPr>
      </p:sp>
      <p:sp>
        <p:nvSpPr>
          <p:cNvPr id="3" name="Notes Placeholder 2"/>
          <p:cNvSpPr>
            <a:spLocks noGrp="1"/>
          </p:cNvSpPr>
          <p:nvPr>
            <p:ph type="body" idx="1"/>
          </p:nvPr>
        </p:nvSpPr>
        <p:spPr/>
        <p:txBody>
          <a:bodyPr>
            <a:normAutofit/>
          </a:bodyPr>
          <a:lstStyle/>
          <a:p>
            <a:pPr defTabSz="447919">
              <a:defRPr/>
            </a:pPr>
            <a:r>
              <a:rPr lang="en-US" sz="1600" i="0" dirty="0" smtClean="0"/>
              <a:t>Additional Info:</a:t>
            </a:r>
          </a:p>
          <a:p>
            <a:pPr defTabSz="447919">
              <a:defRPr/>
            </a:pPr>
            <a:r>
              <a:rPr lang="en-US" sz="1600" i="0" dirty="0" smtClean="0"/>
              <a:t>Technically, Feeding America serves 46.5M</a:t>
            </a:r>
            <a:r>
              <a:rPr lang="en-US" sz="1600" i="0" baseline="0" dirty="0" smtClean="0"/>
              <a:t> Americans.</a:t>
            </a:r>
          </a:p>
          <a:p>
            <a:pPr defTabSz="447919">
              <a:defRPr/>
            </a:pPr>
            <a:endParaRPr lang="en-US" sz="1600" kern="0" spc="-49" dirty="0" smtClean="0">
              <a:solidFill>
                <a:srgbClr val="F7941D"/>
              </a:solidFill>
              <a:latin typeface="Arial"/>
              <a:ea typeface="Verdana" pitchFamily="34" charset="0"/>
              <a:cs typeface="Arial"/>
            </a:endParaRPr>
          </a:p>
          <a:p>
            <a:pPr defTabSz="447919">
              <a:defRPr/>
            </a:pPr>
            <a:r>
              <a:rPr lang="en-US" sz="1600" kern="0" spc="-49" dirty="0" smtClean="0">
                <a:solidFill>
                  <a:srgbClr val="F7941D"/>
                </a:solidFill>
                <a:latin typeface="Arial"/>
                <a:ea typeface="Verdana" pitchFamily="34" charset="0"/>
                <a:cs typeface="Arial"/>
              </a:rPr>
              <a:t>According to </a:t>
            </a:r>
            <a:r>
              <a:rPr lang="en-US" sz="1600" i="1" kern="0" spc="-49" dirty="0" smtClean="0">
                <a:solidFill>
                  <a:srgbClr val="F7941D"/>
                </a:solidFill>
                <a:latin typeface="Arial"/>
                <a:ea typeface="Verdana" pitchFamily="34" charset="0"/>
                <a:cs typeface="Arial"/>
              </a:rPr>
              <a:t>Hunger in</a:t>
            </a:r>
            <a:r>
              <a:rPr lang="en-US" sz="1600" i="1" kern="0" spc="-49" baseline="0" dirty="0" smtClean="0">
                <a:solidFill>
                  <a:srgbClr val="F7941D"/>
                </a:solidFill>
                <a:latin typeface="Arial"/>
                <a:ea typeface="Verdana" pitchFamily="34" charset="0"/>
                <a:cs typeface="Arial"/>
              </a:rPr>
              <a:t> America 2014, </a:t>
            </a:r>
            <a:r>
              <a:rPr lang="en-US" sz="1600" i="0" kern="0" spc="-49" baseline="0" dirty="0" smtClean="0">
                <a:solidFill>
                  <a:srgbClr val="F7941D"/>
                </a:solidFill>
                <a:latin typeface="Arial"/>
                <a:ea typeface="Verdana" pitchFamily="34" charset="0"/>
                <a:cs typeface="Arial"/>
              </a:rPr>
              <a:t>i</a:t>
            </a:r>
            <a:r>
              <a:rPr lang="en-US" sz="1600" kern="0" spc="-49" baseline="0" dirty="0" smtClean="0">
                <a:solidFill>
                  <a:srgbClr val="F7941D"/>
                </a:solidFill>
                <a:latin typeface="Arial"/>
                <a:ea typeface="Verdana" pitchFamily="34" charset="0"/>
                <a:cs typeface="Arial"/>
              </a:rPr>
              <a:t>n an average month, nearly two million volunteers across the Feeding America network provide more than 8.4 million hours of assistance to partner agencies at food programs.</a:t>
            </a:r>
            <a:endParaRPr lang="en-US" sz="1600" dirty="0" smtClean="0">
              <a:latin typeface="Arial"/>
              <a:cs typeface="Arial"/>
            </a:endParaRPr>
          </a:p>
          <a:p>
            <a:endParaRPr lang="en-US" sz="1600" i="1" dirty="0" smtClean="0"/>
          </a:p>
          <a:p>
            <a:r>
              <a:rPr lang="en-US" sz="1600" i="1" dirty="0" smtClean="0"/>
              <a:t>Feeding America is still serving the same number of households – however the number of children per household has decreased.  This is partly due to a decline in birth rate during the recession.  Overall, we believe we are vastly under representing the number of children we serve because we cannot ethically interview/survey children – making it hard for us to get a full understanding of this population and Feeding America's service to them. </a:t>
            </a:r>
            <a:endParaRPr lang="en-US" sz="1600" dirty="0" smtClean="0">
              <a:latin typeface="Arial"/>
              <a:cs typeface="Arial"/>
            </a:endParaRPr>
          </a:p>
          <a:p>
            <a:pPr defTabSz="457146">
              <a:defRPr/>
            </a:pPr>
            <a:endParaRPr lang="en-US" sz="1600" dirty="0">
              <a:latin typeface="Arial"/>
              <a:cs typeface="Arial"/>
            </a:endParaRPr>
          </a:p>
        </p:txBody>
      </p:sp>
      <p:sp>
        <p:nvSpPr>
          <p:cNvPr id="4" name="Slide Number Placeholder 3"/>
          <p:cNvSpPr>
            <a:spLocks noGrp="1"/>
          </p:cNvSpPr>
          <p:nvPr>
            <p:ph type="sldNum" sz="quarter" idx="10"/>
          </p:nvPr>
        </p:nvSpPr>
        <p:spPr/>
        <p:txBody>
          <a:bodyPr/>
          <a:lstStyle/>
          <a:p>
            <a:fld id="{2374BC30-B37C-5E46-A1EC-82742B198F4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161904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717550" y="692150"/>
            <a:ext cx="5435600" cy="3460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b="1" spc="-40" dirty="0" smtClean="0">
                <a:solidFill>
                  <a:schemeClr val="accent6"/>
                </a:solidFill>
              </a:rPr>
              <a:t>The Feeding America network provides 49 million meals a year to older adults through the Senior Grocery Program. The program distributes healthy foods that address the unique dietary needs of seniors in locations where they live or regularly frequent.</a:t>
            </a:r>
          </a:p>
          <a:p>
            <a:pPr marL="0" marR="0" indent="0" algn="l" defTabSz="457197"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dirty="0" smtClean="0"/>
          </a:p>
          <a:p>
            <a:endParaRPr lang="en-US" sz="1200" dirty="0"/>
          </a:p>
        </p:txBody>
      </p:sp>
      <p:sp>
        <p:nvSpPr>
          <p:cNvPr id="4" name="Slide Number Placeholder 3"/>
          <p:cNvSpPr>
            <a:spLocks noGrp="1"/>
          </p:cNvSpPr>
          <p:nvPr>
            <p:ph type="sldNum" sz="quarter" idx="5"/>
          </p:nvPr>
        </p:nvSpPr>
        <p:spPr/>
        <p:txBody>
          <a:bodyPr/>
          <a:lstStyle/>
          <a:p>
            <a:pPr>
              <a:defRPr/>
            </a:pPr>
            <a:fld id="{344C3E77-F3EB-410C-946D-89299CBC12D6}"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474022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great social movements in America = communities stepping</a:t>
            </a:r>
            <a:r>
              <a:rPr lang="en-US" baseline="0" dirty="0" smtClean="0"/>
              <a:t> up to support their senior neighbors</a:t>
            </a:r>
            <a:endParaRPr lang="en-US" dirty="0"/>
          </a:p>
        </p:txBody>
      </p:sp>
      <p:sp>
        <p:nvSpPr>
          <p:cNvPr id="4" name="Slide Number Placeholder 3"/>
          <p:cNvSpPr>
            <a:spLocks noGrp="1"/>
          </p:cNvSpPr>
          <p:nvPr>
            <p:ph type="sldNum" sz="quarter" idx="10"/>
          </p:nvPr>
        </p:nvSpPr>
        <p:spPr/>
        <p:txBody>
          <a:bodyPr/>
          <a:lstStyle/>
          <a:p>
            <a:fld id="{2211AACF-45D2-034B-800C-04B0A65C676D}" type="slidenum">
              <a:rPr lang="en-US" smtClean="0"/>
              <a:t>21</a:t>
            </a:fld>
            <a:endParaRPr lang="en-US"/>
          </a:p>
        </p:txBody>
      </p:sp>
    </p:spTree>
    <p:extLst>
      <p:ext uri="{BB962C8B-B14F-4D97-AF65-F5344CB8AC3E}">
        <p14:creationId xmlns:p14="http://schemas.microsoft.com/office/powerpoint/2010/main" val="3237127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717550" y="692150"/>
            <a:ext cx="5435600" cy="3460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529854" rtl="0" eaLnBrk="1" fontAlgn="auto" latinLnBrk="0" hangingPunct="1">
              <a:lnSpc>
                <a:spcPct val="100000"/>
              </a:lnSpc>
              <a:spcBef>
                <a:spcPts val="0"/>
              </a:spcBef>
              <a:spcAft>
                <a:spcPts val="0"/>
              </a:spcAft>
              <a:buClrTx/>
              <a:buSzTx/>
              <a:buFontTx/>
              <a:buNone/>
              <a:tabLst/>
              <a:defRPr/>
            </a:pPr>
            <a:r>
              <a:rPr lang="en-US" sz="1200" dirty="0" smtClean="0"/>
              <a:t>Older </a:t>
            </a:r>
            <a:r>
              <a:rPr lang="en-US" sz="1200" dirty="0"/>
              <a:t>Americans have a continuum of need based on their mobility and ability to prepare meals. </a:t>
            </a:r>
            <a:r>
              <a:rPr lang="en-US" sz="1200" dirty="0" smtClean="0"/>
              <a:t>Different interventions are required to reach seniors throughout this continuum of need. </a:t>
            </a:r>
          </a:p>
          <a:p>
            <a:pPr marL="0" marR="0" indent="0" algn="l" defTabSz="529854" rtl="0" eaLnBrk="1" fontAlgn="auto" latinLnBrk="0" hangingPunct="1">
              <a:lnSpc>
                <a:spcPct val="100000"/>
              </a:lnSpc>
              <a:spcBef>
                <a:spcPts val="0"/>
              </a:spcBef>
              <a:spcAft>
                <a:spcPts val="0"/>
              </a:spcAft>
              <a:buClrTx/>
              <a:buSzTx/>
              <a:buFontTx/>
              <a:buNone/>
              <a:tabLst/>
              <a:defRPr/>
            </a:pPr>
            <a:endParaRPr lang="en-US" sz="1200" dirty="0" smtClean="0"/>
          </a:p>
          <a:p>
            <a:pPr defTabSz="529854">
              <a:defRPr/>
            </a:pPr>
            <a:r>
              <a:rPr lang="en-US" sz="1200" dirty="0" smtClean="0"/>
              <a:t>The</a:t>
            </a:r>
            <a:r>
              <a:rPr lang="en-US" sz="1200" baseline="0" dirty="0" smtClean="0"/>
              <a:t> Feeding America senior</a:t>
            </a:r>
            <a:r>
              <a:rPr lang="en-US" sz="1200" dirty="0" smtClean="0"/>
              <a:t> </a:t>
            </a:r>
            <a:r>
              <a:rPr lang="en-US" sz="1200" dirty="0"/>
              <a:t>strategy </a:t>
            </a:r>
            <a:r>
              <a:rPr lang="en-US" sz="1200" dirty="0" smtClean="0"/>
              <a:t>divides </a:t>
            </a:r>
            <a:r>
              <a:rPr lang="en-US" sz="1200" dirty="0"/>
              <a:t>this continuum of need into three broad categories: 1) seniors who are not homebound and can cook or access meals, 2) seniors who are homebound and can cook, 3) seniors who are homebound and can’t cook.  </a:t>
            </a:r>
          </a:p>
        </p:txBody>
      </p:sp>
      <p:sp>
        <p:nvSpPr>
          <p:cNvPr id="4" name="Slide Number Placeholder 3"/>
          <p:cNvSpPr>
            <a:spLocks noGrp="1"/>
          </p:cNvSpPr>
          <p:nvPr>
            <p:ph type="sldNum" sz="quarter" idx="5"/>
          </p:nvPr>
        </p:nvSpPr>
        <p:spPr/>
        <p:txBody>
          <a:bodyPr/>
          <a:lstStyle/>
          <a:p>
            <a:pPr>
              <a:defRPr/>
            </a:pPr>
            <a:fld id="{344C3E77-F3EB-410C-946D-89299CBC12D6}"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2151841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698500"/>
            <a:ext cx="548640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74BC30-B37C-5E46-A1EC-82742B198F45}" type="slidenum">
              <a:rPr lang="en-US" smtClean="0"/>
              <a:pPr/>
              <a:t>2</a:t>
            </a:fld>
            <a:endParaRPr lang="en-US" dirty="0"/>
          </a:p>
        </p:txBody>
      </p:sp>
    </p:spTree>
    <p:extLst>
      <p:ext uri="{BB962C8B-B14F-4D97-AF65-F5344CB8AC3E}">
        <p14:creationId xmlns:p14="http://schemas.microsoft.com/office/powerpoint/2010/main" val="1001013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698500"/>
            <a:ext cx="5483225" cy="3490913"/>
          </a:xfrm>
        </p:spPr>
      </p:sp>
      <p:sp>
        <p:nvSpPr>
          <p:cNvPr id="3" name="Notes Placeholder 2"/>
          <p:cNvSpPr>
            <a:spLocks noGrp="1"/>
          </p:cNvSpPr>
          <p:nvPr>
            <p:ph type="body" idx="1"/>
          </p:nvPr>
        </p:nvSpPr>
        <p:spPr/>
        <p:txBody>
          <a:bodyPr>
            <a:normAutofit fontScale="77500" lnSpcReduction="20000"/>
          </a:bodyPr>
          <a:lstStyle/>
          <a:p>
            <a:r>
              <a:rPr lang="en-US" dirty="0" smtClean="0">
                <a:latin typeface="Arial"/>
                <a:cs typeface="Arial"/>
              </a:rPr>
              <a:t>Talking points:</a:t>
            </a:r>
          </a:p>
          <a:p>
            <a:pPr marL="171450" indent="-171450">
              <a:buFont typeface="Arial"/>
              <a:buChar char="•"/>
            </a:pPr>
            <a:r>
              <a:rPr lang="en-US" dirty="0" smtClean="0">
                <a:latin typeface="Arial"/>
                <a:cs typeface="Arial"/>
              </a:rPr>
              <a:t>Feeding America regularly engages universities and other researchers to evaluate our programs.  </a:t>
            </a:r>
          </a:p>
          <a:p>
            <a:pPr marL="171450" indent="-171450">
              <a:buFont typeface="Arial"/>
              <a:buChar char="•"/>
            </a:pPr>
            <a:r>
              <a:rPr lang="en-US" dirty="0" smtClean="0">
                <a:latin typeface="Arial"/>
                <a:cs typeface="Arial"/>
              </a:rPr>
              <a:t>This helps us better understand our impact on food-insecure families and communities, as well as enabling us to uncover and tackle additional challenges. </a:t>
            </a:r>
          </a:p>
          <a:p>
            <a:pPr marL="171450" indent="-171450">
              <a:buFont typeface="Arial"/>
              <a:buChar char="•"/>
            </a:pPr>
            <a:r>
              <a:rPr lang="en-US" dirty="0" smtClean="0">
                <a:latin typeface="Arial"/>
                <a:cs typeface="Arial"/>
              </a:rPr>
              <a:t>These evaluations were recently completed, however we will continue to evaluate</a:t>
            </a:r>
            <a:r>
              <a:rPr lang="en-US" baseline="0" dirty="0" smtClean="0">
                <a:latin typeface="Arial"/>
                <a:cs typeface="Arial"/>
              </a:rPr>
              <a:t> these programs in the future as well as other Feeding America programs and initiatives.  </a:t>
            </a:r>
          </a:p>
          <a:p>
            <a:pPr>
              <a:buFont typeface="Arial" pitchFamily="34" charset="0"/>
              <a:buChar char="•"/>
            </a:pPr>
            <a:endParaRPr lang="en-US" baseline="0" dirty="0" smtClean="0">
              <a:latin typeface="Arial"/>
              <a:cs typeface="Arial"/>
            </a:endParaRPr>
          </a:p>
          <a:p>
            <a:pPr>
              <a:buFont typeface="Arial" pitchFamily="34" charset="0"/>
              <a:buNone/>
            </a:pPr>
            <a:r>
              <a:rPr lang="en-US" baseline="0" dirty="0" smtClean="0">
                <a:latin typeface="Arial"/>
                <a:cs typeface="Arial"/>
              </a:rPr>
              <a:t>Additional info:</a:t>
            </a:r>
            <a:endParaRPr lang="en-US" dirty="0" smtClean="0">
              <a:latin typeface="Arial"/>
              <a:cs typeface="Arial"/>
            </a:endParaRPr>
          </a:p>
          <a:p>
            <a:pPr marL="171450" indent="-171450" defTabSz="447919">
              <a:buFont typeface="Arial"/>
              <a:buChar char="•"/>
              <a:defRPr/>
            </a:pPr>
            <a:r>
              <a:rPr lang="en-US" dirty="0" smtClean="0">
                <a:latin typeface="Arial"/>
                <a:cs typeface="Arial"/>
              </a:rPr>
              <a:t> </a:t>
            </a:r>
            <a:r>
              <a:rPr lang="en-US" b="1" dirty="0" err="1" smtClean="0">
                <a:latin typeface="Arial"/>
                <a:cs typeface="Arial"/>
              </a:rPr>
              <a:t>BackPack</a:t>
            </a:r>
            <a:r>
              <a:rPr lang="en-US" b="1" baseline="0" dirty="0" smtClean="0">
                <a:latin typeface="Arial"/>
                <a:cs typeface="Arial"/>
              </a:rPr>
              <a:t> Program Evaluation</a:t>
            </a:r>
            <a:r>
              <a:rPr lang="en-US" baseline="0" dirty="0" smtClean="0">
                <a:latin typeface="Arial"/>
                <a:cs typeface="Arial"/>
              </a:rPr>
              <a:t>: </a:t>
            </a:r>
            <a:r>
              <a:rPr lang="en-US" kern="0" spc="-10" dirty="0" smtClean="0">
                <a:solidFill>
                  <a:schemeClr val="bg1"/>
                </a:solidFill>
                <a:latin typeface="Arial"/>
                <a:ea typeface="Arial"/>
                <a:cs typeface="Arial"/>
              </a:rPr>
              <a:t>Evalua</a:t>
            </a:r>
            <a:r>
              <a:rPr lang="en-US" kern="0" spc="-10" dirty="0" smtClean="0">
                <a:solidFill>
                  <a:srgbClr val="FF0000"/>
                </a:solidFill>
                <a:latin typeface="Arial"/>
                <a:ea typeface="Arial"/>
                <a:cs typeface="Arial"/>
              </a:rPr>
              <a:t>tes</a:t>
            </a:r>
            <a:r>
              <a:rPr lang="en-US" kern="0" spc="-10" dirty="0" smtClean="0">
                <a:solidFill>
                  <a:schemeClr val="bg1"/>
                </a:solidFill>
                <a:latin typeface="Arial"/>
                <a:ea typeface="Arial"/>
                <a:cs typeface="Arial"/>
              </a:rPr>
              <a:t> selection process for participants and the effect of the program on children’s school attendance. Study found that the program enrolls the highest needs children</a:t>
            </a:r>
            <a:r>
              <a:rPr lang="en-US" kern="0" spc="-10" dirty="0" smtClean="0">
                <a:solidFill>
                  <a:srgbClr val="FF0000"/>
                </a:solidFill>
                <a:latin typeface="Arial"/>
                <a:ea typeface="Arial"/>
                <a:cs typeface="Arial"/>
              </a:rPr>
              <a:t>; results in slight increase in attendance when </a:t>
            </a:r>
            <a:r>
              <a:rPr lang="en-US" kern="0" spc="-10" dirty="0" err="1" smtClean="0">
                <a:solidFill>
                  <a:srgbClr val="FF0000"/>
                </a:solidFill>
                <a:latin typeface="Arial"/>
                <a:ea typeface="Arial"/>
                <a:cs typeface="Arial"/>
              </a:rPr>
              <a:t>BackPacks</a:t>
            </a:r>
            <a:r>
              <a:rPr lang="en-US" kern="0" spc="-10" dirty="0" smtClean="0">
                <a:solidFill>
                  <a:srgbClr val="FF0000"/>
                </a:solidFill>
                <a:latin typeface="Arial"/>
                <a:ea typeface="Arial"/>
                <a:cs typeface="Arial"/>
              </a:rPr>
              <a:t> are distributed; and </a:t>
            </a:r>
            <a:r>
              <a:rPr lang="en-US" kern="0" spc="-10" dirty="0" smtClean="0">
                <a:solidFill>
                  <a:schemeClr val="bg1"/>
                </a:solidFill>
                <a:latin typeface="Arial"/>
                <a:ea typeface="Arial"/>
                <a:cs typeface="Arial"/>
              </a:rPr>
              <a:t>helps the entire family. </a:t>
            </a:r>
          </a:p>
          <a:p>
            <a:pPr marL="171450" indent="-171450" defTabSz="447919">
              <a:buFont typeface="Arial"/>
              <a:buChar char="•"/>
              <a:defRPr/>
            </a:pPr>
            <a:r>
              <a:rPr lang="en-US" b="1" dirty="0" smtClean="0">
                <a:latin typeface="Arial"/>
                <a:cs typeface="Arial"/>
              </a:rPr>
              <a:t>BP Program Nutrition and Sustainability Evaluation</a:t>
            </a:r>
            <a:r>
              <a:rPr lang="en-US" dirty="0" smtClean="0">
                <a:latin typeface="Arial"/>
                <a:cs typeface="Arial"/>
              </a:rPr>
              <a:t>: </a:t>
            </a:r>
            <a:r>
              <a:rPr lang="en-US" kern="0" spc="-10" dirty="0" smtClean="0">
                <a:solidFill>
                  <a:schemeClr val="bg1"/>
                </a:solidFill>
                <a:latin typeface="Arial"/>
                <a:ea typeface="Arial"/>
                <a:cs typeface="Arial"/>
              </a:rPr>
              <a:t>Evaluate</a:t>
            </a:r>
            <a:r>
              <a:rPr lang="en-US" kern="0" spc="-10" dirty="0" smtClean="0">
                <a:solidFill>
                  <a:srgbClr val="FF0000"/>
                </a:solidFill>
                <a:latin typeface="Arial"/>
                <a:ea typeface="Arial"/>
                <a:cs typeface="Arial"/>
              </a:rPr>
              <a:t>s</a:t>
            </a:r>
            <a:r>
              <a:rPr lang="en-US" kern="0" spc="-10" dirty="0" smtClean="0">
                <a:solidFill>
                  <a:schemeClr val="bg1"/>
                </a:solidFill>
                <a:latin typeface="Arial"/>
                <a:ea typeface="Arial"/>
                <a:cs typeface="Arial"/>
              </a:rPr>
              <a:t> nutritional quality of food provided through the </a:t>
            </a:r>
            <a:r>
              <a:rPr lang="en-US" kern="0" spc="-10" dirty="0" err="1" smtClean="0">
                <a:solidFill>
                  <a:schemeClr val="bg1"/>
                </a:solidFill>
                <a:latin typeface="Arial"/>
                <a:ea typeface="Arial"/>
                <a:cs typeface="Arial"/>
              </a:rPr>
              <a:t>BackPack</a:t>
            </a:r>
            <a:r>
              <a:rPr lang="en-US" kern="0" spc="-10" dirty="0" smtClean="0">
                <a:solidFill>
                  <a:schemeClr val="bg1"/>
                </a:solidFill>
                <a:latin typeface="Arial"/>
                <a:ea typeface="Arial"/>
                <a:cs typeface="Arial"/>
              </a:rPr>
              <a:t> Program. Study found overall nutritional quality was high but high cost of food was barrier to program. Average </a:t>
            </a:r>
            <a:r>
              <a:rPr lang="en-US" kern="0" spc="-10" dirty="0" err="1" smtClean="0">
                <a:solidFill>
                  <a:schemeClr val="bg1"/>
                </a:solidFill>
                <a:latin typeface="Arial"/>
                <a:ea typeface="Arial"/>
                <a:cs typeface="Arial"/>
              </a:rPr>
              <a:t>BackPack</a:t>
            </a:r>
            <a:r>
              <a:rPr lang="en-US" kern="0" spc="-10" dirty="0" smtClean="0">
                <a:solidFill>
                  <a:schemeClr val="bg1"/>
                </a:solidFill>
                <a:latin typeface="Arial"/>
                <a:ea typeface="Arial"/>
                <a:cs typeface="Arial"/>
              </a:rPr>
              <a:t> cost in network is $3.86.</a:t>
            </a:r>
          </a:p>
          <a:p>
            <a:pPr marL="171450" marR="0" indent="-171450" algn="l" defTabSz="447919" rtl="0" eaLnBrk="1" fontAlgn="auto" latinLnBrk="0" hangingPunct="1">
              <a:lnSpc>
                <a:spcPct val="100000"/>
              </a:lnSpc>
              <a:spcBef>
                <a:spcPts val="0"/>
              </a:spcBef>
              <a:spcAft>
                <a:spcPts val="0"/>
              </a:spcAft>
              <a:buClrTx/>
              <a:buSzTx/>
              <a:buFont typeface="Arial"/>
              <a:buChar char="•"/>
              <a:tabLst/>
              <a:defRPr/>
            </a:pPr>
            <a:r>
              <a:rPr lang="en-US" b="1" kern="0" spc="-10" dirty="0" smtClean="0">
                <a:solidFill>
                  <a:schemeClr val="bg1"/>
                </a:solidFill>
                <a:latin typeface="Arial"/>
                <a:ea typeface="Arial"/>
                <a:cs typeface="Arial"/>
              </a:rPr>
              <a:t>School Pantry Program Evaluation</a:t>
            </a:r>
            <a:r>
              <a:rPr lang="en-US" kern="0" spc="-10" dirty="0" smtClean="0">
                <a:solidFill>
                  <a:schemeClr val="bg1"/>
                </a:solidFill>
                <a:latin typeface="Arial"/>
                <a:ea typeface="Arial"/>
                <a:cs typeface="Arial"/>
              </a:rPr>
              <a:t>: Evaluate</a:t>
            </a:r>
            <a:r>
              <a:rPr lang="en-US" kern="0" spc="-10" dirty="0" smtClean="0">
                <a:solidFill>
                  <a:srgbClr val="FF0000"/>
                </a:solidFill>
                <a:latin typeface="Arial"/>
                <a:ea typeface="Arial"/>
                <a:cs typeface="Arial"/>
              </a:rPr>
              <a:t>s</a:t>
            </a:r>
            <a:r>
              <a:rPr lang="en-US" kern="0" spc="-10" dirty="0" smtClean="0">
                <a:solidFill>
                  <a:schemeClr val="bg1"/>
                </a:solidFill>
                <a:latin typeface="Arial"/>
                <a:ea typeface="Arial"/>
                <a:cs typeface="Arial"/>
              </a:rPr>
              <a:t> operations of pantry programs, client satisfaction and how well school pantry programs are meeting needs. Study found program relieved clients worry about having enough food however, awareness of program was low. Also various program delivery mechanisms (e.g. mobile vs. brick and mortar) exist and can meet clients needs.</a:t>
            </a:r>
          </a:p>
          <a:p>
            <a:pPr marL="171450" marR="0" indent="-171450" algn="l" defTabSz="447919" rtl="0" eaLnBrk="1" fontAlgn="auto" latinLnBrk="0" hangingPunct="1">
              <a:lnSpc>
                <a:spcPct val="100000"/>
              </a:lnSpc>
              <a:spcBef>
                <a:spcPts val="0"/>
              </a:spcBef>
              <a:spcAft>
                <a:spcPts val="0"/>
              </a:spcAft>
              <a:buClrTx/>
              <a:buSzTx/>
              <a:buFont typeface="Arial"/>
              <a:buChar char="•"/>
              <a:tabLst/>
              <a:defRPr/>
            </a:pPr>
            <a:r>
              <a:rPr lang="en-US" b="1" kern="0" spc="-10" dirty="0" smtClean="0">
                <a:solidFill>
                  <a:schemeClr val="bg1"/>
                </a:solidFill>
                <a:latin typeface="Arial"/>
                <a:ea typeface="Arial"/>
                <a:cs typeface="Arial"/>
              </a:rPr>
              <a:t>Child Hunger Corps Evaluation</a:t>
            </a:r>
            <a:r>
              <a:rPr lang="en-US" kern="0" spc="-10" dirty="0" smtClean="0">
                <a:solidFill>
                  <a:schemeClr val="bg1"/>
                </a:solidFill>
                <a:latin typeface="Arial"/>
                <a:ea typeface="Arial"/>
                <a:cs typeface="Arial"/>
              </a:rPr>
              <a:t>: Examined the first several years of the pilot. Host food</a:t>
            </a:r>
            <a:r>
              <a:rPr lang="en-US" kern="0" spc="-10" baseline="0" dirty="0" smtClean="0">
                <a:solidFill>
                  <a:schemeClr val="bg1"/>
                </a:solidFill>
                <a:latin typeface="Arial"/>
                <a:ea typeface="Arial"/>
                <a:cs typeface="Arial"/>
              </a:rPr>
              <a:t> bank</a:t>
            </a:r>
            <a:r>
              <a:rPr lang="en-US" kern="0" spc="-10" dirty="0" smtClean="0">
                <a:solidFill>
                  <a:schemeClr val="bg1"/>
                </a:solidFill>
                <a:latin typeface="Arial"/>
                <a:ea typeface="Arial"/>
                <a:cs typeface="Arial"/>
              </a:rPr>
              <a:t>s have a  greater increase in  average # of meals served to children. Corps members heightened FB visibility in local community. Impact beyond meals (e.g. SNAP, grant writing).</a:t>
            </a:r>
          </a:p>
          <a:p>
            <a:pPr marL="171450" indent="-171450" defTabSz="447919">
              <a:buFont typeface="Arial"/>
              <a:buChar char="•"/>
              <a:defRPr/>
            </a:pPr>
            <a:r>
              <a:rPr lang="en-US" b="1" kern="0" spc="-10" dirty="0" smtClean="0">
                <a:solidFill>
                  <a:schemeClr val="bg1"/>
                </a:solidFill>
                <a:latin typeface="Arial"/>
                <a:ea typeface="Arial"/>
                <a:cs typeface="Arial"/>
              </a:rPr>
              <a:t>Kids Café Evaluation</a:t>
            </a:r>
            <a:r>
              <a:rPr lang="en-US" kern="0" spc="-10" dirty="0" smtClean="0">
                <a:solidFill>
                  <a:schemeClr val="bg1"/>
                </a:solidFill>
                <a:latin typeface="Arial"/>
                <a:ea typeface="Arial"/>
                <a:cs typeface="Arial"/>
              </a:rPr>
              <a:t>:  Evaluate</a:t>
            </a:r>
            <a:r>
              <a:rPr lang="en-US" kern="0" spc="-10" dirty="0" smtClean="0">
                <a:solidFill>
                  <a:srgbClr val="FF0000"/>
                </a:solidFill>
                <a:latin typeface="Arial"/>
                <a:ea typeface="Arial"/>
                <a:cs typeface="Arial"/>
              </a:rPr>
              <a:t>s</a:t>
            </a:r>
            <a:r>
              <a:rPr lang="en-US" kern="0" spc="-10" dirty="0" smtClean="0">
                <a:solidFill>
                  <a:schemeClr val="bg1"/>
                </a:solidFill>
                <a:latin typeface="Arial"/>
                <a:ea typeface="Arial"/>
                <a:cs typeface="Arial"/>
              </a:rPr>
              <a:t> key drivers behind program successes and challenges. Study found that keys to success included dedicated staff and a stable site. </a:t>
            </a:r>
          </a:p>
          <a:p>
            <a:pPr marL="171450" indent="-171450" defTabSz="447919">
              <a:buFont typeface="Arial"/>
              <a:buChar char="•"/>
              <a:defRPr/>
            </a:pPr>
            <a:r>
              <a:rPr lang="en-US" b="1" kern="0" spc="-10" dirty="0" smtClean="0">
                <a:solidFill>
                  <a:schemeClr val="bg1"/>
                </a:solidFill>
                <a:latin typeface="Arial"/>
                <a:ea typeface="Arial"/>
                <a:cs typeface="Arial"/>
              </a:rPr>
              <a:t>SNAP Outreach</a:t>
            </a:r>
            <a:r>
              <a:rPr lang="en-US" b="1" kern="0" spc="-10" baseline="0" dirty="0" smtClean="0">
                <a:solidFill>
                  <a:schemeClr val="bg1"/>
                </a:solidFill>
                <a:latin typeface="Arial"/>
                <a:ea typeface="Arial"/>
                <a:cs typeface="Arial"/>
              </a:rPr>
              <a:t> Case Studies: </a:t>
            </a:r>
            <a:r>
              <a:rPr lang="en-US" kern="0" spc="-10" baseline="0" dirty="0" smtClean="0">
                <a:solidFill>
                  <a:schemeClr val="bg1"/>
                </a:solidFill>
                <a:latin typeface="Arial"/>
                <a:ea typeface="Arial"/>
                <a:cs typeface="Arial"/>
              </a:rPr>
              <a:t>In FY 2014 Feeding America initiated a multi-site program evaluation case study that examined geographic context, multi-year program trends, diversity in program models, resources, leadership, and priorities of food banks. Nine network member food banks across six different states participated in the case study.</a:t>
            </a:r>
          </a:p>
          <a:p>
            <a:pPr lvl="1" defTabSz="447919">
              <a:buFont typeface="Arial" pitchFamily="34" charset="0"/>
              <a:buNone/>
              <a:defRPr/>
            </a:pPr>
            <a:r>
              <a:rPr lang="en-US" b="1" i="1" kern="0" spc="-10" baseline="0" dirty="0" smtClean="0">
                <a:solidFill>
                  <a:schemeClr val="bg1"/>
                </a:solidFill>
                <a:latin typeface="Arial"/>
                <a:ea typeface="Arial"/>
                <a:cs typeface="Arial"/>
              </a:rPr>
              <a:t>Results of the SNAP Outreach Case Study: </a:t>
            </a:r>
            <a:r>
              <a:rPr lang="en-US" kern="0" spc="-10" baseline="0" dirty="0" smtClean="0">
                <a:solidFill>
                  <a:schemeClr val="bg1"/>
                </a:solidFill>
                <a:latin typeface="Arial"/>
                <a:ea typeface="Arial"/>
                <a:cs typeface="Arial"/>
              </a:rPr>
              <a:t>In total, during the case study, eight food banks collectively pre-screened 48,840 people for SNAP benefits in eight months; of these, 57 percent of clients were deemed ineligible or were unable to produce required documentation. Of the remaining 20,954 people who were pre-screened and deemed eligible, 55 percent (11,564 people) submitted a SNAP application to their governmental SNAP agency with food bank support; 45 percent, or more than 9,000 eligible individuals did not submit an application with the assistance of the food bank, although it is possible that some completed applications on their own.</a:t>
            </a:r>
            <a:endParaRPr lang="en-US" kern="0" spc="-10" dirty="0" smtClean="0">
              <a:solidFill>
                <a:schemeClr val="bg1"/>
              </a:solidFill>
              <a:latin typeface="Arial"/>
              <a:ea typeface="Arial"/>
              <a:cs typeface="Arial"/>
            </a:endParaRPr>
          </a:p>
        </p:txBody>
      </p:sp>
      <p:sp>
        <p:nvSpPr>
          <p:cNvPr id="4" name="Slide Number Placeholder 3"/>
          <p:cNvSpPr>
            <a:spLocks noGrp="1"/>
          </p:cNvSpPr>
          <p:nvPr>
            <p:ph type="sldNum" sz="quarter" idx="10"/>
          </p:nvPr>
        </p:nvSpPr>
        <p:spPr/>
        <p:txBody>
          <a:bodyPr/>
          <a:lstStyle/>
          <a:p>
            <a:fld id="{2374BC30-B37C-5E46-A1EC-82742B198F4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547009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smtClean="0">
                <a:solidFill>
                  <a:schemeClr val="tx1"/>
                </a:solidFill>
                <a:effectLst/>
                <a:latin typeface="+mn-lt"/>
                <a:ea typeface="+mn-ea"/>
                <a:cs typeface="+mn-cs"/>
              </a:rPr>
              <a:t>Key Takeaways from Vermont </a:t>
            </a:r>
          </a:p>
          <a:p>
            <a:pPr lvl="0"/>
            <a:r>
              <a:rPr lang="en-US" sz="1000" b="1" kern="1200" dirty="0" smtClean="0">
                <a:solidFill>
                  <a:schemeClr val="tx1"/>
                </a:solidFill>
                <a:effectLst/>
                <a:latin typeface="+mn-lt"/>
                <a:ea typeface="+mn-ea"/>
                <a:cs typeface="+mn-cs"/>
              </a:rPr>
              <a:t>Partnership success factors</a:t>
            </a:r>
            <a:endParaRPr lang="en-US" sz="10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000" b="1" kern="1200" dirty="0" smtClean="0">
                <a:solidFill>
                  <a:schemeClr val="tx1"/>
                </a:solidFill>
                <a:effectLst/>
                <a:latin typeface="+mn-lt"/>
                <a:ea typeface="+mn-ea"/>
                <a:cs typeface="+mn-cs"/>
              </a:rPr>
              <a:t>Goal alignment</a:t>
            </a:r>
            <a:endParaRPr lang="en-US" sz="1000" b="0" kern="1200" dirty="0" smtClean="0">
              <a:solidFill>
                <a:schemeClr val="tx1"/>
              </a:solidFill>
              <a:effectLst/>
              <a:latin typeface="+mn-lt"/>
              <a:ea typeface="+mn-ea"/>
              <a:cs typeface="+mn-cs"/>
            </a:endParaRPr>
          </a:p>
          <a:p>
            <a:pPr marL="628647" lvl="1" indent="-171450">
              <a:buFont typeface="Arial" panose="020B0604020202020204" pitchFamily="34" charset="0"/>
              <a:buChar char="•"/>
            </a:pPr>
            <a:r>
              <a:rPr lang="en-US" sz="1000" kern="1200" dirty="0" smtClean="0">
                <a:solidFill>
                  <a:schemeClr val="tx1"/>
                </a:solidFill>
                <a:effectLst/>
                <a:latin typeface="+mn-lt"/>
                <a:ea typeface="+mn-ea"/>
                <a:cs typeface="+mn-cs"/>
              </a:rPr>
              <a:t>The food bank has made an organizational commitment to distribute more produce and nutritious food. The Meals on Wheels agency wants to provide more produce and nutritious food.</a:t>
            </a:r>
          </a:p>
          <a:p>
            <a:pPr marL="628647" lvl="1" indent="-171450">
              <a:buFont typeface="Arial" panose="020B0604020202020204" pitchFamily="34" charset="0"/>
              <a:buChar char="•"/>
            </a:pPr>
            <a:r>
              <a:rPr lang="en-US" sz="1000" kern="1200" dirty="0" smtClean="0">
                <a:solidFill>
                  <a:schemeClr val="tx1"/>
                </a:solidFill>
                <a:effectLst/>
                <a:latin typeface="+mn-lt"/>
                <a:ea typeface="+mn-ea"/>
                <a:cs typeface="+mn-cs"/>
              </a:rPr>
              <a:t>The agency is located in the southern part of the state, the food bank wants to increase meals provided to people in need in that part of the state.</a:t>
            </a:r>
          </a:p>
          <a:p>
            <a:pPr marL="171450" lvl="0" indent="-171450">
              <a:buFont typeface="Arial" panose="020B0604020202020204" pitchFamily="34" charset="0"/>
              <a:buChar char="•"/>
            </a:pPr>
            <a:r>
              <a:rPr lang="en-US" sz="1000" b="1" kern="1200" dirty="0" smtClean="0">
                <a:solidFill>
                  <a:schemeClr val="tx1"/>
                </a:solidFill>
                <a:effectLst/>
                <a:latin typeface="+mn-lt"/>
                <a:ea typeface="+mn-ea"/>
                <a:cs typeface="+mn-cs"/>
              </a:rPr>
              <a:t>Flexibility and willingness </a:t>
            </a:r>
            <a:endParaRPr lang="en-US" sz="1000" b="0" kern="1200" dirty="0" smtClean="0">
              <a:solidFill>
                <a:schemeClr val="tx1"/>
              </a:solidFill>
              <a:effectLst/>
              <a:latin typeface="+mn-lt"/>
              <a:ea typeface="+mn-ea"/>
              <a:cs typeface="+mn-cs"/>
            </a:endParaRPr>
          </a:p>
          <a:p>
            <a:pPr marL="628647" lvl="1" indent="-171450">
              <a:buFont typeface="Arial" panose="020B0604020202020204" pitchFamily="34" charset="0"/>
              <a:buChar char="•"/>
            </a:pPr>
            <a:r>
              <a:rPr lang="en-US" sz="1000" kern="1200" dirty="0" smtClean="0">
                <a:solidFill>
                  <a:schemeClr val="tx1"/>
                </a:solidFill>
                <a:effectLst/>
                <a:latin typeface="+mn-lt"/>
                <a:ea typeface="+mn-ea"/>
                <a:cs typeface="+mn-cs"/>
              </a:rPr>
              <a:t>Meals on Wheels agency is really good at taking almost any and all product the food bank has to offer – finding ways to innovate and plug foods into ghost recipes to make unique, nutritious and tasty meals.</a:t>
            </a:r>
          </a:p>
          <a:p>
            <a:pPr marL="628647" lvl="1" indent="-171450">
              <a:buFont typeface="Arial" panose="020B0604020202020204" pitchFamily="34" charset="0"/>
              <a:buChar char="•"/>
            </a:pPr>
            <a:r>
              <a:rPr lang="en-US" sz="1000" kern="1200" dirty="0" smtClean="0">
                <a:solidFill>
                  <a:schemeClr val="tx1"/>
                </a:solidFill>
                <a:effectLst/>
                <a:latin typeface="+mn-lt"/>
                <a:ea typeface="+mn-ea"/>
                <a:cs typeface="+mn-cs"/>
              </a:rPr>
              <a:t>Meals on Wheels agency has a balanced staff, one individual has a background as a high end chef and one has a background creating a mass quantity of meals, together </a:t>
            </a:r>
          </a:p>
          <a:p>
            <a:pPr marL="171450" lvl="0" indent="-171450">
              <a:buFont typeface="Arial" panose="020B0604020202020204" pitchFamily="34" charset="0"/>
              <a:buChar char="•"/>
            </a:pPr>
            <a:r>
              <a:rPr lang="en-US" sz="1000" b="1" kern="1200" dirty="0" smtClean="0">
                <a:solidFill>
                  <a:schemeClr val="tx1"/>
                </a:solidFill>
                <a:effectLst/>
                <a:latin typeface="+mn-lt"/>
                <a:ea typeface="+mn-ea"/>
                <a:cs typeface="+mn-cs"/>
              </a:rPr>
              <a:t>Constant communication </a:t>
            </a:r>
            <a:endParaRPr lang="en-US" sz="1000" b="0" kern="1200" dirty="0" smtClean="0">
              <a:solidFill>
                <a:schemeClr val="tx1"/>
              </a:solidFill>
              <a:effectLst/>
              <a:latin typeface="+mn-lt"/>
              <a:ea typeface="+mn-ea"/>
              <a:cs typeface="+mn-cs"/>
            </a:endParaRPr>
          </a:p>
          <a:p>
            <a:pPr marL="628647" lvl="1" indent="-171450">
              <a:buFont typeface="Arial" panose="020B0604020202020204" pitchFamily="34" charset="0"/>
              <a:buChar char="•"/>
            </a:pPr>
            <a:r>
              <a:rPr lang="en-US" sz="1000" kern="1200" dirty="0" smtClean="0">
                <a:solidFill>
                  <a:schemeClr val="tx1"/>
                </a:solidFill>
                <a:effectLst/>
                <a:latin typeface="+mn-lt"/>
                <a:ea typeface="+mn-ea"/>
                <a:cs typeface="+mn-cs"/>
              </a:rPr>
              <a:t>Staff from both parties participate in and interact at the same community meetings </a:t>
            </a:r>
          </a:p>
          <a:p>
            <a:pPr marL="628647" lvl="1" indent="-171450">
              <a:buFont typeface="Arial" panose="020B0604020202020204" pitchFamily="34" charset="0"/>
              <a:buChar char="•"/>
            </a:pPr>
            <a:r>
              <a:rPr lang="en-US" sz="1000" kern="1200" dirty="0" smtClean="0">
                <a:solidFill>
                  <a:schemeClr val="tx1"/>
                </a:solidFill>
                <a:effectLst/>
                <a:latin typeface="+mn-lt"/>
                <a:ea typeface="+mn-ea"/>
                <a:cs typeface="+mn-cs"/>
              </a:rPr>
              <a:t>Food bank delivers food twice a month and director of the Meals on Wheels agency is communicating more regularly, sharing what they want with distribution staff and inviting food bank drivers into their kitchen to see how the food they have provided is being used, additionally giving the driver ideas to share at their next “port of call”</a:t>
            </a:r>
          </a:p>
        </p:txBody>
      </p:sp>
      <p:sp>
        <p:nvSpPr>
          <p:cNvPr id="4" name="Slide Number Placeholder 3"/>
          <p:cNvSpPr>
            <a:spLocks noGrp="1"/>
          </p:cNvSpPr>
          <p:nvPr>
            <p:ph type="sldNum" sz="quarter" idx="10"/>
          </p:nvPr>
        </p:nvSpPr>
        <p:spPr/>
        <p:txBody>
          <a:bodyPr/>
          <a:lstStyle/>
          <a:p>
            <a:fld id="{2374BC30-B37C-5E46-A1EC-82742B198F45}" type="slidenum">
              <a:rPr lang="en-US" smtClean="0"/>
              <a:pPr/>
              <a:t>36</a:t>
            </a:fld>
            <a:endParaRPr lang="en-US" dirty="0"/>
          </a:p>
        </p:txBody>
      </p:sp>
    </p:spTree>
    <p:extLst>
      <p:ext uri="{BB962C8B-B14F-4D97-AF65-F5344CB8AC3E}">
        <p14:creationId xmlns:p14="http://schemas.microsoft.com/office/powerpoint/2010/main" val="362773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74BC30-B37C-5E46-A1EC-82742B198F45}" type="slidenum">
              <a:rPr lang="en-US" smtClean="0"/>
              <a:pPr/>
              <a:t>39</a:t>
            </a:fld>
            <a:endParaRPr lang="en-US" dirty="0"/>
          </a:p>
        </p:txBody>
      </p:sp>
    </p:spTree>
    <p:extLst>
      <p:ext uri="{BB962C8B-B14F-4D97-AF65-F5344CB8AC3E}">
        <p14:creationId xmlns:p14="http://schemas.microsoft.com/office/powerpoint/2010/main" val="2037226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74BC30-B37C-5E46-A1EC-82742B198F45}" type="slidenum">
              <a:rPr lang="en-US" smtClean="0"/>
              <a:pPr/>
              <a:t>42</a:t>
            </a:fld>
            <a:endParaRPr lang="en-US" dirty="0"/>
          </a:p>
        </p:txBody>
      </p:sp>
    </p:spTree>
    <p:extLst>
      <p:ext uri="{BB962C8B-B14F-4D97-AF65-F5344CB8AC3E}">
        <p14:creationId xmlns:p14="http://schemas.microsoft.com/office/powerpoint/2010/main" val="3682153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717550" y="692150"/>
            <a:ext cx="5435600" cy="3460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54075" lvl="1"/>
            <a:endParaRPr lang="en-US" sz="2200" dirty="0" smtClean="0"/>
          </a:p>
          <a:p>
            <a:endParaRPr lang="en-US" sz="1200" dirty="0"/>
          </a:p>
        </p:txBody>
      </p:sp>
      <p:sp>
        <p:nvSpPr>
          <p:cNvPr id="4" name="Slide Number Placeholder 3"/>
          <p:cNvSpPr>
            <a:spLocks noGrp="1"/>
          </p:cNvSpPr>
          <p:nvPr>
            <p:ph type="sldNum" sz="quarter" idx="5"/>
          </p:nvPr>
        </p:nvSpPr>
        <p:spPr/>
        <p:txBody>
          <a:bodyPr/>
          <a:lstStyle/>
          <a:p>
            <a:pPr>
              <a:defRPr/>
            </a:pPr>
            <a:fld id="{344C3E77-F3EB-410C-946D-89299CBC12D6}"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3463446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2374BC30-B37C-5E46-A1EC-82742B198F45}" type="slidenum">
              <a:rPr lang="en-US" smtClean="0"/>
              <a:pPr/>
              <a:t>45</a:t>
            </a:fld>
            <a:endParaRPr lang="en-US" dirty="0"/>
          </a:p>
        </p:txBody>
      </p:sp>
    </p:spTree>
    <p:extLst>
      <p:ext uri="{BB962C8B-B14F-4D97-AF65-F5344CB8AC3E}">
        <p14:creationId xmlns:p14="http://schemas.microsoft.com/office/powerpoint/2010/main" val="1091470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74BC30-B37C-5E46-A1EC-82742B198F45}" type="slidenum">
              <a:rPr lang="en-US" smtClean="0"/>
              <a:pPr/>
              <a:t>47</a:t>
            </a:fld>
            <a:endParaRPr lang="en-US"/>
          </a:p>
        </p:txBody>
      </p:sp>
    </p:spTree>
    <p:extLst>
      <p:ext uri="{BB962C8B-B14F-4D97-AF65-F5344CB8AC3E}">
        <p14:creationId xmlns:p14="http://schemas.microsoft.com/office/powerpoint/2010/main" val="2968649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698500"/>
            <a:ext cx="548640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74BC30-B37C-5E46-A1EC-82742B198F45}" type="slidenum">
              <a:rPr lang="en-US" smtClean="0"/>
              <a:pPr/>
              <a:t>48</a:t>
            </a:fld>
            <a:endParaRPr lang="en-US" dirty="0"/>
          </a:p>
        </p:txBody>
      </p:sp>
    </p:spTree>
    <p:extLst>
      <p:ext uri="{BB962C8B-B14F-4D97-AF65-F5344CB8AC3E}">
        <p14:creationId xmlns:p14="http://schemas.microsoft.com/office/powerpoint/2010/main" val="2217016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698500"/>
            <a:ext cx="5486400" cy="3490913"/>
          </a:xfrm>
        </p:spPr>
      </p:sp>
      <p:sp>
        <p:nvSpPr>
          <p:cNvPr id="3" name="Notes Placeholder 2"/>
          <p:cNvSpPr>
            <a:spLocks noGrp="1"/>
          </p:cNvSpPr>
          <p:nvPr>
            <p:ph type="body" idx="1"/>
          </p:nvPr>
        </p:nvSpPr>
        <p:spPr/>
        <p:txBody>
          <a:bodyPr>
            <a:normAutofit/>
          </a:bodyPr>
          <a:lstStyle/>
          <a:p>
            <a:pPr defTabSz="466618">
              <a:defRPr/>
            </a:pPr>
            <a:endParaRPr lang="en-US" dirty="0" smtClean="0">
              <a:solidFill>
                <a:schemeClr val="bg1">
                  <a:lumMod val="65000"/>
                </a:schemeClr>
              </a:solidFill>
              <a:latin typeface="Arial"/>
              <a:cs typeface="Arial"/>
            </a:endParaRPr>
          </a:p>
        </p:txBody>
      </p:sp>
      <p:sp>
        <p:nvSpPr>
          <p:cNvPr id="4" name="Slide Number Placeholder 3"/>
          <p:cNvSpPr>
            <a:spLocks noGrp="1"/>
          </p:cNvSpPr>
          <p:nvPr>
            <p:ph type="sldNum" sz="quarter" idx="10"/>
          </p:nvPr>
        </p:nvSpPr>
        <p:spPr/>
        <p:txBody>
          <a:bodyPr/>
          <a:lstStyle/>
          <a:p>
            <a:fld id="{2374BC30-B37C-5E46-A1EC-82742B198F45}" type="slidenum">
              <a:rPr lang="en-US" smtClean="0"/>
              <a:pPr/>
              <a:t>4</a:t>
            </a:fld>
            <a:endParaRPr lang="en-US" dirty="0"/>
          </a:p>
        </p:txBody>
      </p:sp>
    </p:spTree>
    <p:extLst>
      <p:ext uri="{BB962C8B-B14F-4D97-AF65-F5344CB8AC3E}">
        <p14:creationId xmlns:p14="http://schemas.microsoft.com/office/powerpoint/2010/main" val="517105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698500"/>
            <a:ext cx="5483225" cy="3490913"/>
          </a:xfrm>
        </p:spPr>
      </p:sp>
      <p:sp>
        <p:nvSpPr>
          <p:cNvPr id="3" name="Notes Placeholder 2"/>
          <p:cNvSpPr>
            <a:spLocks noGrp="1"/>
          </p:cNvSpPr>
          <p:nvPr>
            <p:ph type="body" idx="1"/>
          </p:nvPr>
        </p:nvSpPr>
        <p:spPr/>
        <p:txBody>
          <a:bodyPr>
            <a:normAutofit lnSpcReduction="10000"/>
          </a:bodyPr>
          <a:lstStyle/>
          <a:p>
            <a:pPr>
              <a:spcAft>
                <a:spcPts val="1837"/>
              </a:spcAft>
            </a:pPr>
            <a:r>
              <a:rPr lang="en-US" b="0" dirty="0" smtClean="0">
                <a:solidFill>
                  <a:srgbClr val="53682B"/>
                </a:solidFill>
                <a:latin typeface="Arial"/>
                <a:cs typeface="Arial"/>
              </a:rPr>
              <a:t>Talking Points</a:t>
            </a:r>
          </a:p>
          <a:p>
            <a:pPr marL="171450" indent="-171450">
              <a:spcAft>
                <a:spcPts val="1837"/>
              </a:spcAft>
              <a:buFont typeface="Arial" panose="020B0604020202020204" pitchFamily="34" charset="0"/>
              <a:buChar char="•"/>
            </a:pPr>
            <a:r>
              <a:rPr lang="en-US" b="0" dirty="0" smtClean="0">
                <a:solidFill>
                  <a:srgbClr val="53682B"/>
                </a:solidFill>
                <a:latin typeface="Arial"/>
                <a:cs typeface="Arial"/>
              </a:rPr>
              <a:t>In short,</a:t>
            </a:r>
            <a:r>
              <a:rPr lang="en-US" b="0" baseline="0" dirty="0" smtClean="0">
                <a:solidFill>
                  <a:srgbClr val="53682B"/>
                </a:solidFill>
                <a:latin typeface="Arial"/>
                <a:cs typeface="Arial"/>
              </a:rPr>
              <a:t> while the sheer number of seniors is doubling, the rate of food insecurity among those seniors is also exponentially increasing, leading many to project high levels of need among seniors in the future.</a:t>
            </a:r>
          </a:p>
          <a:p>
            <a:pPr marL="171450" indent="-171450">
              <a:spcAft>
                <a:spcPts val="1837"/>
              </a:spcAft>
              <a:buFont typeface="Arial" panose="020B0604020202020204" pitchFamily="34" charset="0"/>
              <a:buChar char="•"/>
            </a:pPr>
            <a:r>
              <a:rPr lang="en-US" b="0" baseline="0" dirty="0" smtClean="0">
                <a:solidFill>
                  <a:srgbClr val="53682B"/>
                </a:solidFill>
                <a:latin typeface="Arial"/>
                <a:cs typeface="Arial"/>
              </a:rPr>
              <a:t>That’s where Feeding America and great supporters like you come in. Together we can prepare for this surge now so we can support seniors in need today and tomorrow. </a:t>
            </a:r>
          </a:p>
          <a:p>
            <a:pPr marL="171450" indent="-171450">
              <a:spcAft>
                <a:spcPts val="1837"/>
              </a:spcAft>
              <a:buFont typeface="Arial" panose="020B0604020202020204" pitchFamily="34" charset="0"/>
              <a:buChar char="•"/>
            </a:pPr>
            <a:r>
              <a:rPr lang="en-US" b="0" baseline="0" dirty="0" smtClean="0">
                <a:solidFill>
                  <a:srgbClr val="53682B"/>
                </a:solidFill>
                <a:latin typeface="Arial"/>
                <a:cs typeface="Arial"/>
              </a:rPr>
              <a:t>Together we can work to create interventions that aim to reduce food insecurity for seniors so we can help stop hunger before it starts.</a:t>
            </a:r>
          </a:p>
          <a:p>
            <a:pPr marL="0" indent="0">
              <a:spcAft>
                <a:spcPts val="1837"/>
              </a:spcAft>
              <a:buFont typeface="Arial" panose="020B0604020202020204" pitchFamily="34" charset="0"/>
              <a:buNone/>
            </a:pPr>
            <a:endParaRPr lang="en-US" b="0" dirty="0" smtClean="0">
              <a:solidFill>
                <a:srgbClr val="53682B"/>
              </a:solidFill>
              <a:latin typeface="Arial"/>
              <a:cs typeface="Arial"/>
            </a:endParaRPr>
          </a:p>
          <a:p>
            <a:pPr>
              <a:spcAft>
                <a:spcPts val="1837"/>
              </a:spcAft>
            </a:pPr>
            <a:r>
              <a:rPr lang="en-US" b="0" dirty="0" smtClean="0">
                <a:solidFill>
                  <a:srgbClr val="53682B"/>
                </a:solidFill>
                <a:latin typeface="Arial"/>
                <a:cs typeface="Arial"/>
              </a:rPr>
              <a:t>Supporting Facts:</a:t>
            </a:r>
            <a:r>
              <a:rPr lang="en-US" b="0" baseline="0" dirty="0" smtClean="0">
                <a:solidFill>
                  <a:srgbClr val="53682B"/>
                </a:solidFill>
                <a:latin typeface="Arial"/>
                <a:cs typeface="Arial"/>
              </a:rPr>
              <a:t> </a:t>
            </a:r>
          </a:p>
          <a:p>
            <a:pPr marL="0" marR="0" indent="0" algn="l" defTabSz="457200" rtl="0" eaLnBrk="1" fontAlgn="auto" latinLnBrk="0" hangingPunct="1">
              <a:lnSpc>
                <a:spcPct val="100000"/>
              </a:lnSpc>
              <a:spcBef>
                <a:spcPts val="0"/>
              </a:spcBef>
              <a:spcAft>
                <a:spcPts val="1837"/>
              </a:spcAft>
              <a:buClrTx/>
              <a:buSzTx/>
              <a:buFont typeface="Arial" pitchFamily="34" charset="0"/>
              <a:buChar char="•"/>
              <a:tabLst/>
              <a:defRPr/>
            </a:pPr>
            <a:r>
              <a:rPr lang="en-US" baseline="0" dirty="0" smtClean="0"/>
              <a:t>10,000 baby boomers will turn 65 every day for the next 14 years. </a:t>
            </a:r>
          </a:p>
          <a:p>
            <a:pPr marL="0" marR="0" indent="0" algn="l" defTabSz="457200" rtl="0" eaLnBrk="1" fontAlgn="auto" latinLnBrk="0" hangingPunct="1">
              <a:lnSpc>
                <a:spcPct val="100000"/>
              </a:lnSpc>
              <a:spcBef>
                <a:spcPts val="0"/>
              </a:spcBef>
              <a:spcAft>
                <a:spcPts val="1837"/>
              </a:spcAft>
              <a:buClrTx/>
              <a:buSzTx/>
              <a:buFont typeface="Arial" pitchFamily="34" charset="0"/>
              <a:buChar char="•"/>
              <a:tabLst/>
              <a:defRPr/>
            </a:pPr>
            <a:r>
              <a:rPr lang="en-US" sz="1200" kern="1200" dirty="0" smtClean="0">
                <a:solidFill>
                  <a:schemeClr val="tx1"/>
                </a:solidFill>
                <a:effectLst/>
                <a:latin typeface="+mn-lt"/>
                <a:ea typeface="+mn-ea"/>
                <a:cs typeface="+mn-cs"/>
              </a:rPr>
              <a:t>Simultaneously,</a:t>
            </a:r>
            <a:r>
              <a:rPr lang="en-US" sz="1200" kern="1200" baseline="0" dirty="0" smtClean="0">
                <a:solidFill>
                  <a:schemeClr val="tx1"/>
                </a:solidFill>
                <a:effectLst/>
                <a:latin typeface="+mn-lt"/>
                <a:ea typeface="+mn-ea"/>
                <a:cs typeface="+mn-cs"/>
              </a:rPr>
              <a:t> the r</a:t>
            </a:r>
            <a:r>
              <a:rPr lang="en-US" sz="1200" kern="1200" dirty="0" smtClean="0">
                <a:solidFill>
                  <a:schemeClr val="tx1"/>
                </a:solidFill>
                <a:effectLst/>
                <a:latin typeface="+mn-lt"/>
                <a:ea typeface="+mn-ea"/>
                <a:cs typeface="+mn-cs"/>
              </a:rPr>
              <a:t>ate of food insecurity among seniors is projected to double by 2025, when compared to 2001. </a:t>
            </a:r>
          </a:p>
        </p:txBody>
      </p:sp>
      <p:sp>
        <p:nvSpPr>
          <p:cNvPr id="4" name="Slide Number Placeholder 3"/>
          <p:cNvSpPr>
            <a:spLocks noGrp="1"/>
          </p:cNvSpPr>
          <p:nvPr>
            <p:ph type="sldNum" sz="quarter" idx="10"/>
          </p:nvPr>
        </p:nvSpPr>
        <p:spPr/>
        <p:txBody>
          <a:bodyPr/>
          <a:lstStyle/>
          <a:p>
            <a:fld id="{2374BC30-B37C-5E46-A1EC-82742B198F4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370827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698500"/>
            <a:ext cx="5483225" cy="3490913"/>
          </a:xfrm>
        </p:spPr>
      </p:sp>
      <p:sp>
        <p:nvSpPr>
          <p:cNvPr id="3" name="Notes Placeholder 2"/>
          <p:cNvSpPr>
            <a:spLocks noGrp="1"/>
          </p:cNvSpPr>
          <p:nvPr>
            <p:ph type="body" idx="1"/>
          </p:nvPr>
        </p:nvSpPr>
        <p:spPr/>
        <p:txBody>
          <a:bodyPr>
            <a:normAutofit/>
          </a:bodyPr>
          <a:lstStyle/>
          <a:p>
            <a:pPr defTabSz="447863">
              <a:defRPr/>
            </a:pPr>
            <a:r>
              <a:rPr lang="en-US" dirty="0" smtClean="0"/>
              <a:t>Talking points:</a:t>
            </a:r>
          </a:p>
          <a:p>
            <a:pPr marL="171450" indent="-171450" defTabSz="447863">
              <a:buFont typeface="Arial"/>
              <a:buChar char="•"/>
              <a:defRPr/>
            </a:pPr>
            <a:r>
              <a:rPr lang="en-US" dirty="0" smtClean="0"/>
              <a:t>Because food-insecure seniors are not always able to obtain the nutrient-rich food they need to enable their medications to work effectively and help keep themselves healthy, they face significant health changes. </a:t>
            </a:r>
          </a:p>
          <a:p>
            <a:pPr marL="171450" marR="0" indent="-171450" algn="l" defTabSz="447863"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Over the past five years, Feeding America has intensified its research on domestic senior hunger. Today, we have a better understanding than ever before about seniors’ vulnerability to the negative health implications of food insecurity. </a:t>
            </a:r>
          </a:p>
          <a:p>
            <a:pPr marL="171450" marR="0" indent="-171450" algn="l" defTabSz="447863" rtl="0" eaLnBrk="1" fontAlgn="auto" latinLnBrk="0" hangingPunct="1">
              <a:lnSpc>
                <a:spcPct val="100000"/>
              </a:lnSpc>
              <a:spcBef>
                <a:spcPts val="0"/>
              </a:spcBef>
              <a:spcAft>
                <a:spcPts val="0"/>
              </a:spcAft>
              <a:buClrTx/>
              <a:buSzTx/>
              <a:buFont typeface="Arial"/>
              <a:buChar char="•"/>
              <a:tabLst/>
              <a:defRPr/>
            </a:pPr>
            <a:r>
              <a:rPr lang="en-US" baseline="0" dirty="0" smtClean="0"/>
              <a:t>Thanks to this work, we have a better understanding of how and why our role in serving low-income seniors is an incredible responsibility that we take very seriously.</a:t>
            </a:r>
          </a:p>
          <a:p>
            <a:pPr defTabSz="447863">
              <a:defRPr/>
            </a:pPr>
            <a:endParaRPr lang="en-US" baseline="0" dirty="0" smtClean="0"/>
          </a:p>
          <a:p>
            <a:pPr defTabSz="447863">
              <a:defRPr/>
            </a:pPr>
            <a:endParaRPr lang="en-US" baseline="0" dirty="0" smtClean="0"/>
          </a:p>
          <a:p>
            <a:pPr defTabSz="447863">
              <a:defRPr/>
            </a:pPr>
            <a:r>
              <a:rPr lang="en-US" baseline="0" dirty="0" smtClean="0"/>
              <a:t>Additional info: </a:t>
            </a:r>
          </a:p>
          <a:p>
            <a:pPr marL="171450" marR="0" indent="-171450" algn="l" defTabSz="447863" rtl="0" eaLnBrk="1" fontAlgn="auto" latinLnBrk="0" hangingPunct="1">
              <a:lnSpc>
                <a:spcPct val="100000"/>
              </a:lnSpc>
              <a:spcBef>
                <a:spcPts val="0"/>
              </a:spcBef>
              <a:spcAft>
                <a:spcPts val="0"/>
              </a:spcAft>
              <a:buClrTx/>
              <a:buSzTx/>
              <a:buFont typeface="Arial"/>
              <a:buChar char="•"/>
              <a:tabLst/>
              <a:defRPr/>
            </a:pPr>
            <a:r>
              <a:rPr lang="en-US" dirty="0" smtClean="0"/>
              <a:t>Recent research includes </a:t>
            </a:r>
            <a:r>
              <a:rPr lang="en-US" i="1" u="sng" dirty="0" smtClean="0">
                <a:hlinkClick r:id="rId3" tooltip="Spotlight on Senior Hunger"/>
              </a:rPr>
              <a:t>Spotlight on Senior Hunger</a:t>
            </a:r>
            <a:r>
              <a:rPr lang="en-US" dirty="0" smtClean="0"/>
              <a:t> and </a:t>
            </a:r>
            <a:r>
              <a:rPr lang="en-US" i="1" u="sng" dirty="0" smtClean="0">
                <a:hlinkClick r:id="rId4" tooltip="Spotlight on Senior Health"/>
              </a:rPr>
              <a:t>Spotlight on Senior Health: Adverse Health Outcomes of Food Insecure Older Americans</a:t>
            </a:r>
            <a:r>
              <a:rPr lang="en-US" dirty="0" smtClean="0"/>
              <a:t>, both released in partnership with the National Foundation to End Senior Hunger (NFESH). Our most recent study, </a:t>
            </a:r>
            <a:r>
              <a:rPr lang="en-US" i="1" u="sng" dirty="0" smtClean="0">
                <a:hlinkClick r:id="rId5"/>
              </a:rPr>
              <a:t>Baby Boomers and Beyond: Facing Hunger after Fifty</a:t>
            </a:r>
            <a:r>
              <a:rPr lang="en-US" dirty="0" smtClean="0"/>
              <a:t>, was published July 2015 in partnership with the AARP Foundation and the University of Illinois. We intend to use this original and critical information to boost our advocacy efforts in support of the Older Americans Act, critical legislation that has helped low-income seniors for 50 years. </a:t>
            </a:r>
          </a:p>
          <a:p>
            <a:r>
              <a:rPr lang="en-US" dirty="0" smtClean="0"/>
              <a:t>  </a:t>
            </a:r>
          </a:p>
          <a:p>
            <a:endParaRPr lang="en-US" dirty="0" smtClean="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2374BC30-B37C-5E46-A1EC-82742B198F45}" type="slidenum">
              <a:rPr lang="en-US" smtClean="0"/>
              <a:pPr/>
              <a:t>6</a:t>
            </a:fld>
            <a:endParaRPr lang="en-US" dirty="0"/>
          </a:p>
        </p:txBody>
      </p:sp>
    </p:spTree>
    <p:extLst>
      <p:ext uri="{BB962C8B-B14F-4D97-AF65-F5344CB8AC3E}">
        <p14:creationId xmlns:p14="http://schemas.microsoft.com/office/powerpoint/2010/main" val="833422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federal funding is not keeping pace with the need.</a:t>
            </a:r>
            <a:r>
              <a:rPr lang="en-US" baseline="0" dirty="0" smtClean="0"/>
              <a:t> The charitable sector is expanding to fill the gap, but the population of the country continues to age.</a:t>
            </a:r>
            <a:endParaRPr lang="en-US" dirty="0"/>
          </a:p>
        </p:txBody>
      </p:sp>
      <p:sp>
        <p:nvSpPr>
          <p:cNvPr id="4" name="Slide Number Placeholder 3"/>
          <p:cNvSpPr>
            <a:spLocks noGrp="1"/>
          </p:cNvSpPr>
          <p:nvPr>
            <p:ph type="sldNum" sz="quarter" idx="10"/>
          </p:nvPr>
        </p:nvSpPr>
        <p:spPr/>
        <p:txBody>
          <a:bodyPr/>
          <a:lstStyle/>
          <a:p>
            <a:fld id="{2374BC30-B37C-5E46-A1EC-82742B198F45}" type="slidenum">
              <a:rPr lang="en-US" smtClean="0"/>
              <a:pPr/>
              <a:t>7</a:t>
            </a:fld>
            <a:endParaRPr lang="en-US" dirty="0"/>
          </a:p>
        </p:txBody>
      </p:sp>
    </p:spTree>
    <p:extLst>
      <p:ext uri="{BB962C8B-B14F-4D97-AF65-F5344CB8AC3E}">
        <p14:creationId xmlns:p14="http://schemas.microsoft.com/office/powerpoint/2010/main" val="255229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by 2050, 26% of our country is projected to be over age 60. </a:t>
            </a:r>
            <a:endParaRPr lang="en-US" dirty="0"/>
          </a:p>
        </p:txBody>
      </p:sp>
      <p:sp>
        <p:nvSpPr>
          <p:cNvPr id="4" name="Slide Number Placeholder 3"/>
          <p:cNvSpPr>
            <a:spLocks noGrp="1"/>
          </p:cNvSpPr>
          <p:nvPr>
            <p:ph type="sldNum" sz="quarter" idx="10"/>
          </p:nvPr>
        </p:nvSpPr>
        <p:spPr/>
        <p:txBody>
          <a:bodyPr/>
          <a:lstStyle/>
          <a:p>
            <a:fld id="{2374BC30-B37C-5E46-A1EC-82742B198F45}" type="slidenum">
              <a:rPr lang="en-US" smtClean="0"/>
              <a:pPr/>
              <a:t>8</a:t>
            </a:fld>
            <a:endParaRPr lang="en-US" dirty="0"/>
          </a:p>
        </p:txBody>
      </p:sp>
    </p:spTree>
    <p:extLst>
      <p:ext uri="{BB962C8B-B14F-4D97-AF65-F5344CB8AC3E}">
        <p14:creationId xmlns:p14="http://schemas.microsoft.com/office/powerpoint/2010/main" val="3184349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717550" y="692150"/>
            <a:ext cx="5435600" cy="3460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529854" rtl="0" eaLnBrk="1" fontAlgn="auto" latinLnBrk="0" hangingPunct="1">
              <a:lnSpc>
                <a:spcPct val="100000"/>
              </a:lnSpc>
              <a:spcBef>
                <a:spcPts val="0"/>
              </a:spcBef>
              <a:spcAft>
                <a:spcPts val="0"/>
              </a:spcAft>
              <a:buClrTx/>
              <a:buSzTx/>
              <a:buFontTx/>
              <a:buNone/>
              <a:tabLst/>
              <a:defRPr/>
            </a:pPr>
            <a:r>
              <a:rPr lang="en-US" sz="1200" dirty="0" smtClean="0"/>
              <a:t>Older </a:t>
            </a:r>
            <a:r>
              <a:rPr lang="en-US" sz="1200" dirty="0"/>
              <a:t>Americans have a continuum of need based on their mobility and ability to prepare meals. </a:t>
            </a:r>
            <a:r>
              <a:rPr lang="en-US" sz="1200" dirty="0" smtClean="0"/>
              <a:t>Different interventions are required to reach seniors throughout this continuum of need. </a:t>
            </a:r>
          </a:p>
          <a:p>
            <a:pPr marL="0" marR="0" indent="0" algn="l" defTabSz="529854" rtl="0" eaLnBrk="1" fontAlgn="auto" latinLnBrk="0" hangingPunct="1">
              <a:lnSpc>
                <a:spcPct val="100000"/>
              </a:lnSpc>
              <a:spcBef>
                <a:spcPts val="0"/>
              </a:spcBef>
              <a:spcAft>
                <a:spcPts val="0"/>
              </a:spcAft>
              <a:buClrTx/>
              <a:buSzTx/>
              <a:buFontTx/>
              <a:buNone/>
              <a:tabLst/>
              <a:defRPr/>
            </a:pPr>
            <a:endParaRPr lang="en-US" sz="1200" dirty="0" smtClean="0"/>
          </a:p>
          <a:p>
            <a:pPr defTabSz="529854">
              <a:defRPr/>
            </a:pPr>
            <a:r>
              <a:rPr lang="en-US" sz="1200" dirty="0" smtClean="0"/>
              <a:t>The</a:t>
            </a:r>
            <a:r>
              <a:rPr lang="en-US" sz="1200" baseline="0" dirty="0" smtClean="0"/>
              <a:t> Feeding America senior</a:t>
            </a:r>
            <a:r>
              <a:rPr lang="en-US" sz="1200" dirty="0" smtClean="0"/>
              <a:t> </a:t>
            </a:r>
            <a:r>
              <a:rPr lang="en-US" sz="1200" dirty="0"/>
              <a:t>strategy </a:t>
            </a:r>
            <a:r>
              <a:rPr lang="en-US" sz="1200" dirty="0" smtClean="0"/>
              <a:t>divides </a:t>
            </a:r>
            <a:r>
              <a:rPr lang="en-US" sz="1200" dirty="0"/>
              <a:t>this continuum of need into three broad categories: 1) seniors who are not homebound and can cook or access meals, 2) seniors who are homebound and can cook, 3) seniors who are homebound and can’t cook.  </a:t>
            </a:r>
          </a:p>
        </p:txBody>
      </p:sp>
      <p:sp>
        <p:nvSpPr>
          <p:cNvPr id="4" name="Slide Number Placeholder 3"/>
          <p:cNvSpPr>
            <a:spLocks noGrp="1"/>
          </p:cNvSpPr>
          <p:nvPr>
            <p:ph type="sldNum" sz="quarter" idx="5"/>
          </p:nvPr>
        </p:nvSpPr>
        <p:spPr/>
        <p:txBody>
          <a:bodyPr/>
          <a:lstStyle/>
          <a:p>
            <a:pPr>
              <a:defRPr/>
            </a:pPr>
            <a:fld id="{344C3E77-F3EB-410C-946D-89299CBC12D6}"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2633188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717550" y="692150"/>
            <a:ext cx="5435600" cy="3460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29854">
              <a:defRPr/>
            </a:pPr>
            <a:r>
              <a:rPr lang="en-US" sz="1200" dirty="0" smtClean="0"/>
              <a:t>Feeding America invests the lion’s share of activities targeted</a:t>
            </a:r>
            <a:r>
              <a:rPr lang="en-US" sz="1200" baseline="0" dirty="0" smtClean="0"/>
              <a:t> for seniors on</a:t>
            </a:r>
            <a:r>
              <a:rPr lang="en-US" sz="1200" b="1" dirty="0" smtClean="0"/>
              <a:t> </a:t>
            </a:r>
            <a:r>
              <a:rPr lang="en-US" sz="1200" b="1" dirty="0"/>
              <a:t>increasing access to food for seniors who are not homebound.  </a:t>
            </a:r>
            <a:r>
              <a:rPr lang="en-US" sz="1200" dirty="0"/>
              <a:t>We </a:t>
            </a:r>
            <a:r>
              <a:rPr lang="en-US" sz="1200" dirty="0" smtClean="0"/>
              <a:t>primarily </a:t>
            </a:r>
            <a:r>
              <a:rPr lang="en-US" sz="1200" dirty="0"/>
              <a:t>focus our strategy on this segment because of the alignment of serving this population with the core competencies of our </a:t>
            </a:r>
            <a:r>
              <a:rPr lang="en-US" sz="1200" dirty="0" smtClean="0"/>
              <a:t>nationwide network</a:t>
            </a:r>
            <a:r>
              <a:rPr lang="en-US" sz="1200" baseline="0" dirty="0" smtClean="0"/>
              <a:t> of 60,000 food pantries and meal programs.</a:t>
            </a:r>
            <a:endParaRPr lang="en-US" sz="1200" dirty="0"/>
          </a:p>
          <a:p>
            <a:pPr defTabSz="529854">
              <a:defRPr/>
            </a:pPr>
            <a:endParaRPr lang="en-US" sz="1200" dirty="0"/>
          </a:p>
          <a:p>
            <a:r>
              <a:rPr lang="en-US" sz="1200" dirty="0"/>
              <a:t>To meet the needs of other seniors among the spectrum, </a:t>
            </a:r>
            <a:r>
              <a:rPr lang="en-US" sz="1200" dirty="0" smtClean="0"/>
              <a:t>Feeding </a:t>
            </a:r>
            <a:r>
              <a:rPr lang="en-US" sz="1200" dirty="0"/>
              <a:t>America and the network </a:t>
            </a:r>
            <a:r>
              <a:rPr lang="en-US" sz="1200" dirty="0" smtClean="0"/>
              <a:t>additionally invest in serving homebound seniors, often conducted</a:t>
            </a:r>
            <a:r>
              <a:rPr lang="en-US" sz="1200" baseline="0" dirty="0" smtClean="0"/>
              <a:t> very effectively and efficiently </a:t>
            </a:r>
            <a:r>
              <a:rPr lang="en-US" sz="1200" dirty="0" smtClean="0"/>
              <a:t>through</a:t>
            </a:r>
            <a:r>
              <a:rPr lang="en-US" sz="1200" baseline="0" dirty="0" smtClean="0"/>
              <a:t> various partnership models. </a:t>
            </a:r>
            <a:endParaRPr lang="en-US" sz="1200" dirty="0" smtClean="0"/>
          </a:p>
          <a:p>
            <a:endParaRPr lang="en-US" sz="1200" i="1" dirty="0"/>
          </a:p>
          <a:p>
            <a:endParaRPr lang="en-US" sz="1200" i="1" dirty="0"/>
          </a:p>
          <a:p>
            <a:pPr defTabSz="529854">
              <a:defRPr/>
            </a:pPr>
            <a:endParaRPr lang="en-US" sz="1200" dirty="0"/>
          </a:p>
          <a:p>
            <a:endParaRPr lang="en-US" sz="1200" dirty="0"/>
          </a:p>
        </p:txBody>
      </p:sp>
      <p:sp>
        <p:nvSpPr>
          <p:cNvPr id="4" name="Slide Number Placeholder 3"/>
          <p:cNvSpPr>
            <a:spLocks noGrp="1"/>
          </p:cNvSpPr>
          <p:nvPr>
            <p:ph type="sldNum" sz="quarter" idx="5"/>
          </p:nvPr>
        </p:nvSpPr>
        <p:spPr/>
        <p:txBody>
          <a:bodyPr/>
          <a:lstStyle/>
          <a:p>
            <a:pPr>
              <a:defRPr/>
            </a:pPr>
            <a:fld id="{344C3E77-F3EB-410C-946D-89299CBC12D6}"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4109105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BFB63-3A6C-1041-AACF-ED77AB489A42}" type="datetimeFigureOut">
              <a:rPr lang="en-US" smtClean="0"/>
              <a:pPr/>
              <a:t>3/23/2016</a:t>
            </a:fld>
            <a:endParaRPr lang="en-US" dirty="0"/>
          </a:p>
        </p:txBody>
      </p:sp>
      <p:sp>
        <p:nvSpPr>
          <p:cNvPr id="3" name="Picture Placeholder 12"/>
          <p:cNvSpPr>
            <a:spLocks noGrp="1"/>
          </p:cNvSpPr>
          <p:nvPr>
            <p:ph type="pic" sz="quarter" idx="11" hasCustomPrompt="1"/>
          </p:nvPr>
        </p:nvSpPr>
        <p:spPr>
          <a:xfrm>
            <a:off x="0" y="0"/>
            <a:ext cx="10058400" cy="6400800"/>
          </a:xfrm>
        </p:spPr>
        <p:txBody>
          <a:bodyPr/>
          <a:lstStyle/>
          <a:p>
            <a:r>
              <a:rPr lang="en-US" dirty="0" smtClean="0"/>
              <a:t>Drag picture here</a:t>
            </a:r>
            <a:endParaRPr lang="en-US" dirty="0"/>
          </a:p>
        </p:txBody>
      </p:sp>
    </p:spTree>
    <p:extLst>
      <p:ext uri="{BB962C8B-B14F-4D97-AF65-F5344CB8AC3E}">
        <p14:creationId xmlns:p14="http://schemas.microsoft.com/office/powerpoint/2010/main" val="4283176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pact Stat">
    <p:spTree>
      <p:nvGrpSpPr>
        <p:cNvPr id="1" name=""/>
        <p:cNvGrpSpPr/>
        <p:nvPr/>
      </p:nvGrpSpPr>
      <p:grpSpPr>
        <a:xfrm>
          <a:off x="0" y="0"/>
          <a:ext cx="0" cy="0"/>
          <a:chOff x="0" y="0"/>
          <a:chExt cx="0" cy="0"/>
        </a:xfrm>
      </p:grpSpPr>
      <p:sp>
        <p:nvSpPr>
          <p:cNvPr id="16" name="Picture Placeholder 20"/>
          <p:cNvSpPr>
            <a:spLocks noGrp="1"/>
          </p:cNvSpPr>
          <p:nvPr>
            <p:ph type="pic" sz="quarter" idx="14"/>
          </p:nvPr>
        </p:nvSpPr>
        <p:spPr>
          <a:xfrm>
            <a:off x="458789" y="458788"/>
            <a:ext cx="9149669" cy="5486400"/>
          </a:xfrm>
          <a:prstGeom prst="round2DiagRect">
            <a:avLst>
              <a:gd name="adj1" fmla="val 5377"/>
              <a:gd name="adj2" fmla="val 0"/>
            </a:avLst>
          </a:prstGeom>
        </p:spPr>
        <p:txBody>
          <a:bodyPr/>
          <a:lstStyle/>
          <a:p>
            <a:endParaRPr lang="en-US" dirty="0"/>
          </a:p>
        </p:txBody>
      </p:sp>
      <p:sp>
        <p:nvSpPr>
          <p:cNvPr id="3" name="Date Placeholder 2"/>
          <p:cNvSpPr>
            <a:spLocks noGrp="1"/>
          </p:cNvSpPr>
          <p:nvPr>
            <p:ph type="dt" sz="half" idx="10"/>
          </p:nvPr>
        </p:nvSpPr>
        <p:spPr>
          <a:xfrm>
            <a:off x="502920" y="5958517"/>
            <a:ext cx="2346960" cy="340783"/>
          </a:xfrm>
        </p:spPr>
        <p:txBody>
          <a:bodyPr/>
          <a:lstStyle/>
          <a:p>
            <a:fld id="{BDBBFB63-3A6C-1041-AACF-ED77AB489A42}" type="datetimeFigureOut">
              <a:rPr lang="en-US" smtClean="0"/>
              <a:pPr/>
              <a:t>3/23/2016</a:t>
            </a:fld>
            <a:endParaRPr lang="en-US" dirty="0"/>
          </a:p>
        </p:txBody>
      </p:sp>
      <p:sp>
        <p:nvSpPr>
          <p:cNvPr id="10" name="Text Placeholder 9"/>
          <p:cNvSpPr>
            <a:spLocks noGrp="1"/>
          </p:cNvSpPr>
          <p:nvPr>
            <p:ph type="body" sz="quarter" idx="12" hasCustomPrompt="1"/>
          </p:nvPr>
        </p:nvSpPr>
        <p:spPr>
          <a:xfrm>
            <a:off x="958546" y="1949450"/>
            <a:ext cx="3287713" cy="1278678"/>
          </a:xfrm>
        </p:spPr>
        <p:txBody>
          <a:bodyPr/>
          <a:lstStyle>
            <a:lvl1pPr marL="0" indent="0" algn="ctr">
              <a:buNone/>
              <a:defRPr lang="en-US" sz="3200" b="1" kern="1200" cap="all" spc="-70" dirty="0" smtClean="0">
                <a:solidFill>
                  <a:srgbClr val="BFD730"/>
                </a:solidFill>
                <a:latin typeface="Arial" pitchFamily="34" charset="0"/>
                <a:ea typeface="+mj-ea"/>
                <a:cs typeface="Arial" pitchFamily="34" charset="0"/>
              </a:defRPr>
            </a:lvl1pPr>
          </a:lstStyle>
          <a:p>
            <a:pPr lvl="0"/>
            <a:r>
              <a:rPr lang="en-US" dirty="0" smtClean="0"/>
              <a:t>Click to edit headline</a:t>
            </a:r>
            <a:endParaRPr lang="en-US" dirty="0"/>
          </a:p>
        </p:txBody>
      </p:sp>
      <p:sp>
        <p:nvSpPr>
          <p:cNvPr id="12" name="Text Placeholder 11"/>
          <p:cNvSpPr>
            <a:spLocks noGrp="1"/>
          </p:cNvSpPr>
          <p:nvPr>
            <p:ph type="body" sz="quarter" idx="13" hasCustomPrompt="1"/>
          </p:nvPr>
        </p:nvSpPr>
        <p:spPr>
          <a:xfrm>
            <a:off x="958546" y="3227443"/>
            <a:ext cx="3287713" cy="323850"/>
          </a:xfrm>
        </p:spPr>
        <p:txBody>
          <a:bodyPr/>
          <a:lstStyle>
            <a:lvl1pPr marL="0" indent="0" algn="ctr">
              <a:buNone/>
              <a:defRPr lang="en-US" sz="1800" b="1" kern="1200" spc="-50" dirty="0" smtClean="0">
                <a:solidFill>
                  <a:schemeClr val="accent6"/>
                </a:solidFill>
                <a:latin typeface="Arial"/>
                <a:ea typeface="+mn-ea"/>
                <a:cs typeface="Arial"/>
              </a:defRPr>
            </a:lvl1pPr>
          </a:lstStyle>
          <a:p>
            <a:pPr lvl="0"/>
            <a:r>
              <a:rPr lang="en-US" dirty="0" smtClean="0"/>
              <a:t>click to edit subhead</a:t>
            </a:r>
            <a:endParaRPr lang="en-US" dirty="0"/>
          </a:p>
        </p:txBody>
      </p:sp>
    </p:spTree>
    <p:extLst>
      <p:ext uri="{BB962C8B-B14F-4D97-AF65-F5344CB8AC3E}">
        <p14:creationId xmlns:p14="http://schemas.microsoft.com/office/powerpoint/2010/main" val="307203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ound Diagonal Corner Rectangle 6"/>
          <p:cNvSpPr/>
          <p:nvPr userDrawn="1"/>
        </p:nvSpPr>
        <p:spPr>
          <a:xfrm>
            <a:off x="464458" y="458788"/>
            <a:ext cx="9144000" cy="5486400"/>
          </a:xfrm>
          <a:prstGeom prst="round2DiagRect">
            <a:avLst>
              <a:gd name="adj1" fmla="val 4580"/>
              <a:gd name="adj2"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p>
        </p:txBody>
      </p:sp>
      <p:sp>
        <p:nvSpPr>
          <p:cNvPr id="2" name="Title 1"/>
          <p:cNvSpPr>
            <a:spLocks noGrp="1"/>
          </p:cNvSpPr>
          <p:nvPr>
            <p:ph type="title"/>
          </p:nvPr>
        </p:nvSpPr>
        <p:spPr>
          <a:xfrm>
            <a:off x="576630" y="723775"/>
            <a:ext cx="8978851" cy="813368"/>
          </a:xfrm>
        </p:spPr>
        <p:txBody>
          <a:bodyPr anchor="t" anchorCtr="0">
            <a:normAutofit/>
          </a:bodyPr>
          <a:lstStyle>
            <a:lvl1pPr algn="l">
              <a:lnSpc>
                <a:spcPct val="90000"/>
              </a:lnSpc>
              <a:defRPr sz="2200" b="1" spc="-70">
                <a:solidFill>
                  <a:srgbClr val="009EDE"/>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76628" y="1589452"/>
            <a:ext cx="8978852" cy="4224232"/>
          </a:xfrm>
        </p:spPr>
        <p:txBody>
          <a:bodyPr>
            <a:normAutofit/>
          </a:bodyPr>
          <a:lstStyle>
            <a:lvl1pPr>
              <a:buClr>
                <a:srgbClr val="009EDE"/>
              </a:buClr>
              <a:defRPr sz="2000">
                <a:solidFill>
                  <a:schemeClr val="accent6"/>
                </a:solidFill>
              </a:defRPr>
            </a:lvl1pPr>
            <a:lvl2pPr>
              <a:buClr>
                <a:srgbClr val="009EDE"/>
              </a:buClr>
              <a:defRPr sz="1800">
                <a:solidFill>
                  <a:schemeClr val="accent6"/>
                </a:solidFill>
              </a:defRPr>
            </a:lvl2pPr>
            <a:lvl3pPr>
              <a:buClr>
                <a:srgbClr val="009EDE"/>
              </a:buClr>
              <a:defRPr sz="1800">
                <a:solidFill>
                  <a:schemeClr val="accent6"/>
                </a:solidFill>
              </a:defRPr>
            </a:lvl3pPr>
            <a:lvl4pPr>
              <a:buClr>
                <a:srgbClr val="009EDE"/>
              </a:buClr>
              <a:defRPr sz="1800">
                <a:solidFill>
                  <a:schemeClr val="accent6"/>
                </a:solidFill>
              </a:defRPr>
            </a:lvl4pPr>
            <a:lvl5pPr>
              <a:buClr>
                <a:srgbClr val="009EDE"/>
              </a:buClr>
              <a:defRPr sz="1800">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DBBFB63-3A6C-1041-AACF-ED77AB489A42}" type="datetimeFigureOut">
              <a:rPr lang="en-US" smtClean="0"/>
              <a:pPr/>
              <a:t>3/23/2016</a:t>
            </a:fld>
            <a:endParaRPr lang="en-US" dirty="0"/>
          </a:p>
        </p:txBody>
      </p:sp>
      <p:sp>
        <p:nvSpPr>
          <p:cNvPr id="5" name="Footer Placeholder 4"/>
          <p:cNvSpPr>
            <a:spLocks noGrp="1"/>
          </p:cNvSpPr>
          <p:nvPr>
            <p:ph type="ftr" sz="quarter" idx="11"/>
          </p:nvPr>
        </p:nvSpPr>
        <p:spPr>
          <a:xfrm>
            <a:off x="3436620" y="5932597"/>
            <a:ext cx="3185160" cy="340783"/>
          </a:xfrm>
          <a:prstGeom prst="rect">
            <a:avLst/>
          </a:prstGeom>
        </p:spPr>
        <p:txBody>
          <a:bodyPr lIns="91440" tIns="45719" rIns="91440" bIns="45719"/>
          <a:lstStyle/>
          <a:p>
            <a:endParaRPr lang="en-US" dirty="0"/>
          </a:p>
        </p:txBody>
      </p:sp>
    </p:spTree>
    <p:extLst>
      <p:ext uri="{BB962C8B-B14F-4D97-AF65-F5344CB8AC3E}">
        <p14:creationId xmlns:p14="http://schemas.microsoft.com/office/powerpoint/2010/main" val="2333330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9EDE"/>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BDBBFB63-3A6C-1041-AACF-ED77AB489A42}" type="datetimeFigureOut">
              <a:rPr lang="en-US" smtClean="0"/>
              <a:pPr/>
              <a:t>3/23/2016</a:t>
            </a:fld>
            <a:endParaRPr lang="en-US" dirty="0"/>
          </a:p>
        </p:txBody>
      </p:sp>
    </p:spTree>
    <p:extLst>
      <p:ext uri="{BB962C8B-B14F-4D97-AF65-F5344CB8AC3E}">
        <p14:creationId xmlns:p14="http://schemas.microsoft.com/office/powerpoint/2010/main" val="480027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BFB63-3A6C-1041-AACF-ED77AB489A42}" type="datetimeFigureOut">
              <a:rPr lang="en-US" smtClean="0"/>
              <a:pPr/>
              <a:t>3/23/2016</a:t>
            </a:fld>
            <a:endParaRPr lang="en-US" dirty="0"/>
          </a:p>
        </p:txBody>
      </p:sp>
    </p:spTree>
    <p:extLst>
      <p:ext uri="{BB962C8B-B14F-4D97-AF65-F5344CB8AC3E}">
        <p14:creationId xmlns:p14="http://schemas.microsoft.com/office/powerpoint/2010/main" val="4143207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Date Placeholder 1"/>
          <p:cNvSpPr>
            <a:spLocks noGrp="1"/>
          </p:cNvSpPr>
          <p:nvPr>
            <p:ph type="dt" sz="half" idx="10"/>
          </p:nvPr>
        </p:nvSpPr>
        <p:spPr>
          <a:xfrm>
            <a:off x="502920" y="5958514"/>
            <a:ext cx="2346960" cy="340783"/>
          </a:xfrm>
        </p:spPr>
        <p:txBody>
          <a:bodyPr/>
          <a:lstStyle/>
          <a:p>
            <a:fld id="{BDBBFB63-3A6C-1041-AACF-ED77AB489A42}" type="datetimeFigureOut">
              <a:rPr lang="en-US" smtClean="0"/>
              <a:pPr/>
              <a:t>3/23/2016</a:t>
            </a:fld>
            <a:endParaRPr lang="en-US"/>
          </a:p>
        </p:txBody>
      </p:sp>
      <p:sp>
        <p:nvSpPr>
          <p:cNvPr id="7" name="Title 1"/>
          <p:cNvSpPr>
            <a:spLocks noGrp="1"/>
          </p:cNvSpPr>
          <p:nvPr>
            <p:ph type="title"/>
          </p:nvPr>
        </p:nvSpPr>
        <p:spPr>
          <a:xfrm>
            <a:off x="576628" y="723775"/>
            <a:ext cx="8978851" cy="813368"/>
          </a:xfrm>
        </p:spPr>
        <p:txBody>
          <a:bodyPr anchor="t" anchorCtr="0">
            <a:normAutofit/>
          </a:bodyPr>
          <a:lstStyle>
            <a:lvl1pPr algn="l">
              <a:lnSpc>
                <a:spcPct val="90000"/>
              </a:lnSpc>
              <a:defRPr sz="2200" b="1" spc="-70">
                <a:solidFill>
                  <a:srgbClr val="009EDE"/>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16604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vel 2 Divi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pPr/>
              <a:t>3/23/2016</a:t>
            </a:fld>
            <a:endParaRPr lang="en-US" dirty="0"/>
          </a:p>
        </p:txBody>
      </p:sp>
      <p:sp>
        <p:nvSpPr>
          <p:cNvPr id="4" name="Round Diagonal Corner Rectangle 3"/>
          <p:cNvSpPr/>
          <p:nvPr userDrawn="1"/>
        </p:nvSpPr>
        <p:spPr>
          <a:xfrm>
            <a:off x="464458" y="458788"/>
            <a:ext cx="9144000" cy="5486400"/>
          </a:xfrm>
          <a:prstGeom prst="round2DiagRect">
            <a:avLst>
              <a:gd name="adj1" fmla="val 458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p>
        </p:txBody>
      </p:sp>
      <p:sp>
        <p:nvSpPr>
          <p:cNvPr id="23" name="Text Placeholder 22"/>
          <p:cNvSpPr>
            <a:spLocks noGrp="1"/>
          </p:cNvSpPr>
          <p:nvPr>
            <p:ph type="body" sz="quarter" idx="11" hasCustomPrompt="1"/>
          </p:nvPr>
        </p:nvSpPr>
        <p:spPr>
          <a:xfrm>
            <a:off x="465139" y="2307249"/>
            <a:ext cx="9144000" cy="1296987"/>
          </a:xfrm>
        </p:spPr>
        <p:txBody>
          <a:bodyPr>
            <a:noAutofit/>
          </a:bodyPr>
          <a:lstStyle>
            <a:lvl1pPr marL="0" indent="0" algn="ctr" defTabSz="457197" rtl="0" eaLnBrk="1" latinLnBrk="0" hangingPunct="1">
              <a:lnSpc>
                <a:spcPct val="100000"/>
              </a:lnSpc>
              <a:spcBef>
                <a:spcPts val="2400"/>
              </a:spcBef>
              <a:buNone/>
              <a:defRPr lang="en-US" sz="4000" b="1" kern="1200" spc="-70" baseline="0" dirty="0" smtClean="0">
                <a:solidFill>
                  <a:schemeClr val="bg1"/>
                </a:solidFill>
                <a:latin typeface="Arial"/>
                <a:ea typeface="+mj-ea"/>
                <a:cs typeface="Arial"/>
              </a:defRPr>
            </a:lvl1pPr>
            <a:lvl2pPr marL="457197" indent="0" algn="ctr" defTabSz="457197" rtl="0" eaLnBrk="1" latinLnBrk="0" hangingPunct="1">
              <a:lnSpc>
                <a:spcPct val="100000"/>
              </a:lnSpc>
              <a:spcBef>
                <a:spcPts val="2400"/>
              </a:spcBef>
              <a:buNone/>
              <a:defRPr lang="en-US" sz="4000" b="1" kern="1200" spc="-70" dirty="0" smtClean="0">
                <a:solidFill>
                  <a:schemeClr val="bg1"/>
                </a:solidFill>
                <a:latin typeface="Arial"/>
                <a:ea typeface="+mj-ea"/>
                <a:cs typeface="Arial"/>
              </a:defRPr>
            </a:lvl2pPr>
            <a:lvl3pPr marL="914395" indent="0" algn="ctr" defTabSz="457197" rtl="0" eaLnBrk="1" latinLnBrk="0" hangingPunct="1">
              <a:lnSpc>
                <a:spcPct val="100000"/>
              </a:lnSpc>
              <a:spcBef>
                <a:spcPts val="2400"/>
              </a:spcBef>
              <a:buNone/>
              <a:defRPr lang="en-US" sz="4000" b="1" kern="1200" spc="-70" dirty="0" smtClean="0">
                <a:solidFill>
                  <a:schemeClr val="bg1"/>
                </a:solidFill>
                <a:latin typeface="Arial"/>
                <a:ea typeface="+mj-ea"/>
                <a:cs typeface="Arial"/>
              </a:defRPr>
            </a:lvl3pPr>
            <a:lvl4pPr marL="1371591" indent="0" algn="ctr" defTabSz="457197" rtl="0" eaLnBrk="1" latinLnBrk="0" hangingPunct="1">
              <a:lnSpc>
                <a:spcPct val="100000"/>
              </a:lnSpc>
              <a:spcBef>
                <a:spcPts val="2400"/>
              </a:spcBef>
              <a:buNone/>
              <a:defRPr lang="en-US" sz="4000" b="1" kern="1200" spc="-70" dirty="0" smtClean="0">
                <a:solidFill>
                  <a:schemeClr val="bg1"/>
                </a:solidFill>
                <a:latin typeface="Arial"/>
                <a:ea typeface="+mj-ea"/>
                <a:cs typeface="Arial"/>
              </a:defRPr>
            </a:lvl4pPr>
            <a:lvl5pPr marL="1828788" indent="0" algn="ctr" defTabSz="457197" rtl="0" eaLnBrk="1" latinLnBrk="0" hangingPunct="1">
              <a:lnSpc>
                <a:spcPct val="100000"/>
              </a:lnSpc>
              <a:spcBef>
                <a:spcPts val="2400"/>
              </a:spcBef>
              <a:buNone/>
              <a:defRPr lang="en-US" sz="4000" b="1" kern="1200" spc="-70" dirty="0">
                <a:solidFill>
                  <a:schemeClr val="bg1"/>
                </a:solidFill>
                <a:latin typeface="Arial"/>
                <a:ea typeface="+mj-ea"/>
                <a:cs typeface="Arial"/>
              </a:defRPr>
            </a:lvl5pPr>
          </a:lstStyle>
          <a:p>
            <a:pPr lvl="0"/>
            <a:r>
              <a:rPr lang="en-US" dirty="0" smtClean="0"/>
              <a:t>Click to edit headline</a:t>
            </a:r>
            <a:endParaRPr lang="en-US" dirty="0"/>
          </a:p>
        </p:txBody>
      </p:sp>
    </p:spTree>
    <p:extLst>
      <p:ext uri="{BB962C8B-B14F-4D97-AF65-F5344CB8AC3E}">
        <p14:creationId xmlns:p14="http://schemas.microsoft.com/office/powerpoint/2010/main" val="1573249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B">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pPr/>
              <a:t>3/23/2016</a:t>
            </a:fld>
            <a:endParaRPr lang="en-US" dirty="0"/>
          </a:p>
        </p:txBody>
      </p:sp>
      <p:sp>
        <p:nvSpPr>
          <p:cNvPr id="14" name="Picture Placeholder 20"/>
          <p:cNvSpPr>
            <a:spLocks noGrp="1"/>
          </p:cNvSpPr>
          <p:nvPr>
            <p:ph type="pic" sz="quarter" idx="13"/>
          </p:nvPr>
        </p:nvSpPr>
        <p:spPr>
          <a:xfrm>
            <a:off x="4028920" y="458788"/>
            <a:ext cx="5579539" cy="5486400"/>
          </a:xfrm>
          <a:prstGeom prst="round2DiagRect">
            <a:avLst>
              <a:gd name="adj1" fmla="val 5140"/>
              <a:gd name="adj2" fmla="val 0"/>
            </a:avLst>
          </a:prstGeom>
        </p:spPr>
        <p:txBody>
          <a:bodyPr/>
          <a:lstStyle/>
          <a:p>
            <a:endParaRPr lang="en-US" dirty="0"/>
          </a:p>
        </p:txBody>
      </p:sp>
      <p:sp>
        <p:nvSpPr>
          <p:cNvPr id="4" name="Round Diagonal Corner Rectangle 3"/>
          <p:cNvSpPr/>
          <p:nvPr userDrawn="1"/>
        </p:nvSpPr>
        <p:spPr>
          <a:xfrm>
            <a:off x="452439" y="458788"/>
            <a:ext cx="3514415" cy="5486400"/>
          </a:xfrm>
          <a:prstGeom prst="round2DiagRect">
            <a:avLst>
              <a:gd name="adj1" fmla="val 4833"/>
              <a:gd name="adj2" fmla="val 0"/>
            </a:avLst>
          </a:prstGeom>
          <a:solidFill>
            <a:srgbClr val="BFD730"/>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p>
        </p:txBody>
      </p:sp>
      <p:sp>
        <p:nvSpPr>
          <p:cNvPr id="13" name="Text Placeholder 12"/>
          <p:cNvSpPr>
            <a:spLocks noGrp="1"/>
          </p:cNvSpPr>
          <p:nvPr>
            <p:ph type="body" sz="quarter" idx="14" hasCustomPrompt="1"/>
          </p:nvPr>
        </p:nvSpPr>
        <p:spPr>
          <a:xfrm>
            <a:off x="544818" y="618499"/>
            <a:ext cx="3256910" cy="919162"/>
          </a:xfrm>
        </p:spPr>
        <p:txBody>
          <a:bodyPr anchor="ctr">
            <a:normAutofit/>
          </a:bodyPr>
          <a:lstStyle>
            <a:lvl1pPr marL="0" indent="0">
              <a:buNone/>
              <a:defRPr lang="en-US" sz="2200" b="1" kern="1200" spc="-70" dirty="0">
                <a:solidFill>
                  <a:srgbClr val="006B9D"/>
                </a:solidFill>
                <a:latin typeface="Arial"/>
                <a:ea typeface="+mj-ea"/>
                <a:cs typeface="Arial"/>
              </a:defRPr>
            </a:lvl1pPr>
          </a:lstStyle>
          <a:p>
            <a:pPr lvl="0"/>
            <a:r>
              <a:rPr lang="en-US" dirty="0" smtClean="0"/>
              <a:t>Click to edit headline</a:t>
            </a:r>
            <a:endParaRPr lang="en-US" dirty="0"/>
          </a:p>
        </p:txBody>
      </p:sp>
      <p:sp>
        <p:nvSpPr>
          <p:cNvPr id="16" name="Text Placeholder 15"/>
          <p:cNvSpPr>
            <a:spLocks noGrp="1"/>
          </p:cNvSpPr>
          <p:nvPr>
            <p:ph type="body" sz="quarter" idx="15" hasCustomPrompt="1"/>
          </p:nvPr>
        </p:nvSpPr>
        <p:spPr>
          <a:xfrm>
            <a:off x="563668" y="1682750"/>
            <a:ext cx="3238063" cy="2244240"/>
          </a:xfrm>
        </p:spPr>
        <p:txBody>
          <a:bodyPr>
            <a:normAutofit/>
          </a:bodyPr>
          <a:lstStyle>
            <a:lvl1pPr marL="0" indent="0">
              <a:buNone/>
              <a:defRPr sz="1800" b="1">
                <a:solidFill>
                  <a:srgbClr val="FFFFFF"/>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122344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pPr/>
              <a:t>3/23/2016</a:t>
            </a:fld>
            <a:endParaRPr lang="en-US" dirty="0"/>
          </a:p>
        </p:txBody>
      </p:sp>
      <p:pic>
        <p:nvPicPr>
          <p:cNvPr id="9" name="Picture 8"/>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1632657" y="4685872"/>
            <a:ext cx="281412" cy="1259319"/>
          </a:xfrm>
          <a:prstGeom prst="rect">
            <a:avLst/>
          </a:prstGeom>
        </p:spPr>
      </p:pic>
      <p:pic>
        <p:nvPicPr>
          <p:cNvPr id="10" name="Picture 9"/>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2011773" y="4048636"/>
            <a:ext cx="423811" cy="1896555"/>
          </a:xfrm>
          <a:prstGeom prst="rect">
            <a:avLst/>
          </a:prstGeom>
        </p:spPr>
      </p:pic>
      <p:pic>
        <p:nvPicPr>
          <p:cNvPr id="11" name="Picture 10"/>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1051346" y="4328280"/>
            <a:ext cx="361320" cy="1616908"/>
          </a:xfrm>
          <a:prstGeom prst="rect">
            <a:avLst/>
          </a:prstGeom>
        </p:spPr>
      </p:pic>
      <p:pic>
        <p:nvPicPr>
          <p:cNvPr id="12" name="Picture 11"/>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2599400" y="4328280"/>
            <a:ext cx="361320" cy="1616908"/>
          </a:xfrm>
          <a:prstGeom prst="rect">
            <a:avLst/>
          </a:prstGeom>
        </p:spPr>
      </p:pic>
      <p:pic>
        <p:nvPicPr>
          <p:cNvPr id="13" name="Picture 12"/>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3149118" y="4685872"/>
            <a:ext cx="281412" cy="1259319"/>
          </a:xfrm>
          <a:prstGeom prst="rect">
            <a:avLst/>
          </a:prstGeom>
        </p:spPr>
      </p:pic>
      <p:pic>
        <p:nvPicPr>
          <p:cNvPr id="14" name="Picture 13"/>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3610373" y="4048636"/>
            <a:ext cx="423811" cy="1896555"/>
          </a:xfrm>
          <a:prstGeom prst="rect">
            <a:avLst/>
          </a:prstGeom>
        </p:spPr>
      </p:pic>
      <p:pic>
        <p:nvPicPr>
          <p:cNvPr id="15" name="Picture 14"/>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4196896" y="4685872"/>
            <a:ext cx="281412" cy="1259319"/>
          </a:xfrm>
          <a:prstGeom prst="rect">
            <a:avLst/>
          </a:prstGeom>
        </p:spPr>
      </p:pic>
      <p:pic>
        <p:nvPicPr>
          <p:cNvPr id="16" name="Picture 15"/>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4702692" y="4328280"/>
            <a:ext cx="361320" cy="1616908"/>
          </a:xfrm>
          <a:prstGeom prst="rect">
            <a:avLst/>
          </a:prstGeom>
        </p:spPr>
      </p:pic>
      <p:sp>
        <p:nvSpPr>
          <p:cNvPr id="21" name="Picture Placeholder 20"/>
          <p:cNvSpPr>
            <a:spLocks noGrp="1"/>
          </p:cNvSpPr>
          <p:nvPr>
            <p:ph type="pic" sz="quarter" idx="13"/>
          </p:nvPr>
        </p:nvSpPr>
        <p:spPr>
          <a:xfrm>
            <a:off x="6068336" y="458791"/>
            <a:ext cx="3540125" cy="5486399"/>
          </a:xfrm>
          <a:prstGeom prst="round2DiagRect">
            <a:avLst>
              <a:gd name="adj1" fmla="val 10810"/>
              <a:gd name="adj2" fmla="val 0"/>
            </a:avLst>
          </a:prstGeom>
        </p:spPr>
        <p:txBody>
          <a:bodyPr/>
          <a:lstStyle/>
          <a:p>
            <a:endParaRPr lang="en-US" dirty="0"/>
          </a:p>
        </p:txBody>
      </p:sp>
      <p:sp>
        <p:nvSpPr>
          <p:cNvPr id="18" name="Round Diagonal Corner Rectangle 17"/>
          <p:cNvSpPr/>
          <p:nvPr userDrawn="1"/>
        </p:nvSpPr>
        <p:spPr>
          <a:xfrm>
            <a:off x="451711" y="458788"/>
            <a:ext cx="5554558" cy="5486400"/>
          </a:xfrm>
          <a:prstGeom prst="round2DiagRect">
            <a:avLst>
              <a:gd name="adj1" fmla="val 4833"/>
              <a:gd name="adj2" fmla="val 0"/>
            </a:avLst>
          </a:prstGeom>
          <a:solidFill>
            <a:srgbClr val="F7941D"/>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p>
        </p:txBody>
      </p:sp>
      <p:sp>
        <p:nvSpPr>
          <p:cNvPr id="4" name="Text Placeholder 3"/>
          <p:cNvSpPr>
            <a:spLocks noGrp="1"/>
          </p:cNvSpPr>
          <p:nvPr>
            <p:ph type="body" sz="quarter" idx="14" hasCustomPrompt="1"/>
          </p:nvPr>
        </p:nvSpPr>
        <p:spPr>
          <a:xfrm>
            <a:off x="580386" y="718568"/>
            <a:ext cx="5212403" cy="644525"/>
          </a:xfrm>
        </p:spPr>
        <p:txBody>
          <a:bodyPr/>
          <a:lstStyle>
            <a:lvl1pPr marL="0" indent="0">
              <a:buNone/>
              <a:defRPr lang="en-US" sz="2200" b="1" kern="1200" spc="-70" dirty="0" smtClean="0">
                <a:solidFill>
                  <a:schemeClr val="bg1"/>
                </a:solidFill>
                <a:latin typeface="Arial"/>
                <a:ea typeface="+mj-ea"/>
                <a:cs typeface="Arial"/>
              </a:defRPr>
            </a:lvl1pPr>
          </a:lstStyle>
          <a:p>
            <a:pPr lvl="0"/>
            <a:r>
              <a:rPr lang="en-US" dirty="0" smtClean="0"/>
              <a:t>Click to edit headline</a:t>
            </a:r>
          </a:p>
        </p:txBody>
      </p:sp>
      <p:sp>
        <p:nvSpPr>
          <p:cNvPr id="5" name="Text Placeholder 4"/>
          <p:cNvSpPr>
            <a:spLocks noGrp="1"/>
          </p:cNvSpPr>
          <p:nvPr>
            <p:ph type="body" sz="quarter" idx="15" hasCustomPrompt="1"/>
          </p:nvPr>
        </p:nvSpPr>
        <p:spPr>
          <a:xfrm>
            <a:off x="580110" y="1389586"/>
            <a:ext cx="5211763" cy="2782887"/>
          </a:xfrm>
        </p:spPr>
        <p:txBody>
          <a:bodyPr/>
          <a:lstStyle>
            <a:lvl1pPr>
              <a:defRPr baseline="0">
                <a:solidFill>
                  <a:schemeClr val="bg1"/>
                </a:solidFill>
              </a:defRPr>
            </a:lvl1pPr>
          </a:lstStyle>
          <a:p>
            <a:pPr lvl="0"/>
            <a:r>
              <a:rPr lang="en-US" dirty="0" smtClean="0"/>
              <a:t>Body copy goes here</a:t>
            </a:r>
            <a:endParaRPr lang="en-US" dirty="0"/>
          </a:p>
        </p:txBody>
      </p:sp>
    </p:spTree>
    <p:extLst>
      <p:ext uri="{BB962C8B-B14F-4D97-AF65-F5344CB8AC3E}">
        <p14:creationId xmlns:p14="http://schemas.microsoft.com/office/powerpoint/2010/main" val="1060416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B">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pPr/>
              <a:t>3/23/2016</a:t>
            </a:fld>
            <a:endParaRPr lang="en-US" dirty="0"/>
          </a:p>
        </p:txBody>
      </p:sp>
      <p:pic>
        <p:nvPicPr>
          <p:cNvPr id="9" name="Picture 8"/>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1632657" y="4685872"/>
            <a:ext cx="281412" cy="1259319"/>
          </a:xfrm>
          <a:prstGeom prst="rect">
            <a:avLst/>
          </a:prstGeom>
        </p:spPr>
      </p:pic>
      <p:pic>
        <p:nvPicPr>
          <p:cNvPr id="10" name="Picture 9"/>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2011773" y="4048636"/>
            <a:ext cx="423811" cy="1896555"/>
          </a:xfrm>
          <a:prstGeom prst="rect">
            <a:avLst/>
          </a:prstGeom>
        </p:spPr>
      </p:pic>
      <p:pic>
        <p:nvPicPr>
          <p:cNvPr id="11" name="Picture 10"/>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1051346" y="4328280"/>
            <a:ext cx="361320" cy="1616908"/>
          </a:xfrm>
          <a:prstGeom prst="rect">
            <a:avLst/>
          </a:prstGeom>
        </p:spPr>
      </p:pic>
      <p:pic>
        <p:nvPicPr>
          <p:cNvPr id="12" name="Picture 11"/>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2599400" y="4328280"/>
            <a:ext cx="361320" cy="1616908"/>
          </a:xfrm>
          <a:prstGeom prst="rect">
            <a:avLst/>
          </a:prstGeom>
        </p:spPr>
      </p:pic>
      <p:pic>
        <p:nvPicPr>
          <p:cNvPr id="13" name="Picture 12"/>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3149118" y="4685872"/>
            <a:ext cx="281412" cy="1259319"/>
          </a:xfrm>
          <a:prstGeom prst="rect">
            <a:avLst/>
          </a:prstGeom>
        </p:spPr>
      </p:pic>
      <p:pic>
        <p:nvPicPr>
          <p:cNvPr id="14" name="Picture 13"/>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3610373" y="4048636"/>
            <a:ext cx="423811" cy="1896555"/>
          </a:xfrm>
          <a:prstGeom prst="rect">
            <a:avLst/>
          </a:prstGeom>
        </p:spPr>
      </p:pic>
      <p:pic>
        <p:nvPicPr>
          <p:cNvPr id="15" name="Picture 14"/>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4196896" y="4685872"/>
            <a:ext cx="281412" cy="1259319"/>
          </a:xfrm>
          <a:prstGeom prst="rect">
            <a:avLst/>
          </a:prstGeom>
        </p:spPr>
      </p:pic>
      <p:pic>
        <p:nvPicPr>
          <p:cNvPr id="16" name="Picture 15"/>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4702692" y="4328280"/>
            <a:ext cx="361320" cy="1616908"/>
          </a:xfrm>
          <a:prstGeom prst="rect">
            <a:avLst/>
          </a:prstGeom>
        </p:spPr>
      </p:pic>
      <p:sp>
        <p:nvSpPr>
          <p:cNvPr id="21" name="Picture Placeholder 20"/>
          <p:cNvSpPr>
            <a:spLocks noGrp="1"/>
          </p:cNvSpPr>
          <p:nvPr>
            <p:ph type="pic" sz="quarter" idx="13"/>
          </p:nvPr>
        </p:nvSpPr>
        <p:spPr>
          <a:xfrm>
            <a:off x="6068336" y="458791"/>
            <a:ext cx="3540125" cy="5486399"/>
          </a:xfrm>
          <a:prstGeom prst="round2DiagRect">
            <a:avLst>
              <a:gd name="adj1" fmla="val 10810"/>
              <a:gd name="adj2" fmla="val 0"/>
            </a:avLst>
          </a:prstGeom>
        </p:spPr>
        <p:txBody>
          <a:bodyPr/>
          <a:lstStyle/>
          <a:p>
            <a:endParaRPr lang="en-US" dirty="0"/>
          </a:p>
        </p:txBody>
      </p:sp>
      <p:sp>
        <p:nvSpPr>
          <p:cNvPr id="18" name="Round Diagonal Corner Rectangle 17"/>
          <p:cNvSpPr/>
          <p:nvPr userDrawn="1"/>
        </p:nvSpPr>
        <p:spPr>
          <a:xfrm>
            <a:off x="451711" y="458788"/>
            <a:ext cx="5554558" cy="5486400"/>
          </a:xfrm>
          <a:prstGeom prst="round2DiagRect">
            <a:avLst>
              <a:gd name="adj1" fmla="val 4833"/>
              <a:gd name="adj2" fmla="val 0"/>
            </a:avLst>
          </a:prstGeom>
          <a:solidFill>
            <a:srgbClr val="006B9D"/>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p>
        </p:txBody>
      </p:sp>
      <p:sp>
        <p:nvSpPr>
          <p:cNvPr id="4" name="Text Placeholder 3"/>
          <p:cNvSpPr>
            <a:spLocks noGrp="1"/>
          </p:cNvSpPr>
          <p:nvPr>
            <p:ph type="body" sz="quarter" idx="14" hasCustomPrompt="1"/>
          </p:nvPr>
        </p:nvSpPr>
        <p:spPr>
          <a:xfrm>
            <a:off x="580386" y="718568"/>
            <a:ext cx="5212403" cy="644525"/>
          </a:xfrm>
        </p:spPr>
        <p:txBody>
          <a:bodyPr/>
          <a:lstStyle>
            <a:lvl1pPr marL="0" indent="0">
              <a:buNone/>
              <a:defRPr lang="en-US" sz="2200" b="1" kern="1200" spc="-70" dirty="0" smtClean="0">
                <a:solidFill>
                  <a:schemeClr val="bg1"/>
                </a:solidFill>
                <a:latin typeface="Arial"/>
                <a:ea typeface="+mj-ea"/>
                <a:cs typeface="Arial"/>
              </a:defRPr>
            </a:lvl1pPr>
          </a:lstStyle>
          <a:p>
            <a:pPr lvl="0"/>
            <a:r>
              <a:rPr lang="en-US" dirty="0" smtClean="0"/>
              <a:t>Click to edit headline</a:t>
            </a:r>
          </a:p>
        </p:txBody>
      </p:sp>
      <p:sp>
        <p:nvSpPr>
          <p:cNvPr id="27" name="Text Placeholder 4"/>
          <p:cNvSpPr>
            <a:spLocks noGrp="1"/>
          </p:cNvSpPr>
          <p:nvPr>
            <p:ph type="body" sz="quarter" idx="15" hasCustomPrompt="1"/>
          </p:nvPr>
        </p:nvSpPr>
        <p:spPr>
          <a:xfrm>
            <a:off x="580110" y="1389586"/>
            <a:ext cx="5211763" cy="2782887"/>
          </a:xfrm>
        </p:spPr>
        <p:txBody>
          <a:bodyPr/>
          <a:lstStyle>
            <a:lvl1pPr>
              <a:defRPr baseline="0">
                <a:solidFill>
                  <a:schemeClr val="bg1"/>
                </a:solidFill>
              </a:defRPr>
            </a:lvl1pPr>
          </a:lstStyle>
          <a:p>
            <a:pPr lvl="0"/>
            <a:r>
              <a:rPr lang="en-US" dirty="0" smtClean="0"/>
              <a:t>Body copy goes here</a:t>
            </a:r>
            <a:endParaRPr lang="en-US" dirty="0"/>
          </a:p>
        </p:txBody>
      </p:sp>
    </p:spTree>
    <p:extLst>
      <p:ext uri="{BB962C8B-B14F-4D97-AF65-F5344CB8AC3E}">
        <p14:creationId xmlns:p14="http://schemas.microsoft.com/office/powerpoint/2010/main" val="1095459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BBFB63-3A6C-1041-AACF-ED77AB489A42}" type="datetimeFigureOut">
              <a:rPr lang="en-US" smtClean="0"/>
              <a:pPr/>
              <a:t>3/23/2016</a:t>
            </a:fld>
            <a:endParaRPr lang="en-US" dirty="0"/>
          </a:p>
        </p:txBody>
      </p:sp>
      <p:pic>
        <p:nvPicPr>
          <p:cNvPr id="9" name="Picture 8"/>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1632657" y="4685872"/>
            <a:ext cx="281412" cy="1259319"/>
          </a:xfrm>
          <a:prstGeom prst="rect">
            <a:avLst/>
          </a:prstGeom>
        </p:spPr>
      </p:pic>
      <p:pic>
        <p:nvPicPr>
          <p:cNvPr id="10" name="Picture 9"/>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2011773" y="4048636"/>
            <a:ext cx="423811" cy="1896555"/>
          </a:xfrm>
          <a:prstGeom prst="rect">
            <a:avLst/>
          </a:prstGeom>
        </p:spPr>
      </p:pic>
      <p:pic>
        <p:nvPicPr>
          <p:cNvPr id="11" name="Picture 10"/>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1051346" y="4328280"/>
            <a:ext cx="361320" cy="1616908"/>
          </a:xfrm>
          <a:prstGeom prst="rect">
            <a:avLst/>
          </a:prstGeom>
        </p:spPr>
      </p:pic>
      <p:pic>
        <p:nvPicPr>
          <p:cNvPr id="12" name="Picture 11"/>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2599400" y="4328280"/>
            <a:ext cx="361320" cy="1616908"/>
          </a:xfrm>
          <a:prstGeom prst="rect">
            <a:avLst/>
          </a:prstGeom>
        </p:spPr>
      </p:pic>
      <p:pic>
        <p:nvPicPr>
          <p:cNvPr id="13" name="Picture 12"/>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3149118" y="4685872"/>
            <a:ext cx="281412" cy="1259319"/>
          </a:xfrm>
          <a:prstGeom prst="rect">
            <a:avLst/>
          </a:prstGeom>
        </p:spPr>
      </p:pic>
      <p:pic>
        <p:nvPicPr>
          <p:cNvPr id="14" name="Picture 13"/>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3610373" y="4048636"/>
            <a:ext cx="423811" cy="1896555"/>
          </a:xfrm>
          <a:prstGeom prst="rect">
            <a:avLst/>
          </a:prstGeom>
        </p:spPr>
      </p:pic>
      <p:pic>
        <p:nvPicPr>
          <p:cNvPr id="15" name="Picture 14"/>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4196896" y="4685872"/>
            <a:ext cx="281412" cy="1259319"/>
          </a:xfrm>
          <a:prstGeom prst="rect">
            <a:avLst/>
          </a:prstGeom>
        </p:spPr>
      </p:pic>
      <p:pic>
        <p:nvPicPr>
          <p:cNvPr id="16" name="Picture 15"/>
          <p:cNvPicPr>
            <a:picLocks noChangeAspect="1"/>
          </p:cNvPicPr>
          <p:nvPr userDrawn="1"/>
        </p:nvPicPr>
        <p:blipFill>
          <a:blip r:embed="rId2">
            <a:alphaModFix amt="56000"/>
            <a:biLevel thresh="25000"/>
            <a:extLst>
              <a:ext uri="{28A0092B-C50C-407E-A947-70E740481C1C}">
                <a14:useLocalDpi xmlns:a14="http://schemas.microsoft.com/office/drawing/2010/main" val="0"/>
              </a:ext>
            </a:extLst>
          </a:blip>
          <a:stretch>
            <a:fillRect/>
          </a:stretch>
        </p:blipFill>
        <p:spPr>
          <a:xfrm>
            <a:off x="4702692" y="4328280"/>
            <a:ext cx="361320" cy="1616908"/>
          </a:xfrm>
          <a:prstGeom prst="rect">
            <a:avLst/>
          </a:prstGeom>
        </p:spPr>
      </p:pic>
      <p:sp>
        <p:nvSpPr>
          <p:cNvPr id="21" name="Picture Placeholder 20"/>
          <p:cNvSpPr>
            <a:spLocks noGrp="1"/>
          </p:cNvSpPr>
          <p:nvPr>
            <p:ph type="pic" sz="quarter" idx="13"/>
          </p:nvPr>
        </p:nvSpPr>
        <p:spPr>
          <a:xfrm>
            <a:off x="6068336" y="458791"/>
            <a:ext cx="3540125" cy="5486399"/>
          </a:xfrm>
          <a:prstGeom prst="round2DiagRect">
            <a:avLst>
              <a:gd name="adj1" fmla="val 10810"/>
              <a:gd name="adj2" fmla="val 0"/>
            </a:avLst>
          </a:prstGeom>
        </p:spPr>
        <p:txBody>
          <a:bodyPr/>
          <a:lstStyle/>
          <a:p>
            <a:endParaRPr lang="en-US" dirty="0"/>
          </a:p>
        </p:txBody>
      </p:sp>
      <p:sp>
        <p:nvSpPr>
          <p:cNvPr id="18" name="Round Diagonal Corner Rectangle 17"/>
          <p:cNvSpPr/>
          <p:nvPr userDrawn="1"/>
        </p:nvSpPr>
        <p:spPr>
          <a:xfrm>
            <a:off x="451711" y="458788"/>
            <a:ext cx="5554558" cy="5486400"/>
          </a:xfrm>
          <a:prstGeom prst="round2DiagRect">
            <a:avLst>
              <a:gd name="adj1" fmla="val 4833"/>
              <a:gd name="adj2" fmla="val 0"/>
            </a:avLst>
          </a:prstGeom>
          <a:solidFill>
            <a:srgbClr val="009EDE"/>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p>
        </p:txBody>
      </p:sp>
      <p:sp>
        <p:nvSpPr>
          <p:cNvPr id="4" name="Text Placeholder 3"/>
          <p:cNvSpPr>
            <a:spLocks noGrp="1"/>
          </p:cNvSpPr>
          <p:nvPr>
            <p:ph type="body" sz="quarter" idx="14" hasCustomPrompt="1"/>
          </p:nvPr>
        </p:nvSpPr>
        <p:spPr>
          <a:xfrm>
            <a:off x="580386" y="718568"/>
            <a:ext cx="5212403" cy="644525"/>
          </a:xfrm>
        </p:spPr>
        <p:txBody>
          <a:bodyPr/>
          <a:lstStyle>
            <a:lvl1pPr marL="0" indent="0">
              <a:buNone/>
              <a:defRPr lang="en-US" sz="2200" b="1" kern="1200" spc="-70" dirty="0" smtClean="0">
                <a:solidFill>
                  <a:schemeClr val="bg1"/>
                </a:solidFill>
                <a:latin typeface="Arial"/>
                <a:ea typeface="+mj-ea"/>
                <a:cs typeface="Arial"/>
              </a:defRPr>
            </a:lvl1pPr>
          </a:lstStyle>
          <a:p>
            <a:pPr lvl="0"/>
            <a:r>
              <a:rPr lang="en-US" dirty="0" smtClean="0"/>
              <a:t>Click to edit headline</a:t>
            </a:r>
          </a:p>
        </p:txBody>
      </p:sp>
      <p:sp>
        <p:nvSpPr>
          <p:cNvPr id="27" name="Text Placeholder 4"/>
          <p:cNvSpPr>
            <a:spLocks noGrp="1"/>
          </p:cNvSpPr>
          <p:nvPr>
            <p:ph type="body" sz="quarter" idx="15" hasCustomPrompt="1"/>
          </p:nvPr>
        </p:nvSpPr>
        <p:spPr>
          <a:xfrm>
            <a:off x="580110" y="1389586"/>
            <a:ext cx="5211763" cy="2782887"/>
          </a:xfrm>
        </p:spPr>
        <p:txBody>
          <a:bodyPr/>
          <a:lstStyle>
            <a:lvl1pPr>
              <a:defRPr baseline="0">
                <a:solidFill>
                  <a:schemeClr val="bg1"/>
                </a:solidFill>
              </a:defRPr>
            </a:lvl1pPr>
          </a:lstStyle>
          <a:p>
            <a:pPr lvl="0"/>
            <a:r>
              <a:rPr lang="en-US" dirty="0" smtClean="0"/>
              <a:t>Body copy goes here</a:t>
            </a:r>
            <a:endParaRPr lang="en-US" dirty="0"/>
          </a:p>
        </p:txBody>
      </p:sp>
    </p:spTree>
    <p:extLst>
      <p:ext uri="{BB962C8B-B14F-4D97-AF65-F5344CB8AC3E}">
        <p14:creationId xmlns:p14="http://schemas.microsoft.com/office/powerpoint/2010/main" val="91301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1" name="Round Diagonal Corner Rectangle 10"/>
          <p:cNvSpPr/>
          <p:nvPr userDrawn="1"/>
        </p:nvSpPr>
        <p:spPr>
          <a:xfrm>
            <a:off x="464458" y="458788"/>
            <a:ext cx="9144000" cy="5486400"/>
          </a:xfrm>
          <a:prstGeom prst="round2DiagRect">
            <a:avLst>
              <a:gd name="adj1" fmla="val 4580"/>
              <a:gd name="adj2" fmla="val 0"/>
            </a:avLst>
          </a:prstGeom>
          <a:solidFill>
            <a:srgbClr val="F7941D"/>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p>
        </p:txBody>
      </p:sp>
      <p:sp>
        <p:nvSpPr>
          <p:cNvPr id="3" name="Date Placeholder 2"/>
          <p:cNvSpPr>
            <a:spLocks noGrp="1"/>
          </p:cNvSpPr>
          <p:nvPr>
            <p:ph type="dt" sz="half" idx="10"/>
          </p:nvPr>
        </p:nvSpPr>
        <p:spPr>
          <a:xfrm>
            <a:off x="502920" y="5958517"/>
            <a:ext cx="2346960" cy="340783"/>
          </a:xfrm>
        </p:spPr>
        <p:txBody>
          <a:bodyPr/>
          <a:lstStyle/>
          <a:p>
            <a:fld id="{BDBBFB63-3A6C-1041-AACF-ED77AB489A42}" type="datetimeFigureOut">
              <a:rPr lang="en-US" smtClean="0"/>
              <a:pPr/>
              <a:t>3/23/2016</a:t>
            </a:fld>
            <a:endParaRPr lang="en-US" dirty="0"/>
          </a:p>
        </p:txBody>
      </p:sp>
      <p:sp>
        <p:nvSpPr>
          <p:cNvPr id="15" name="Text Placeholder 14"/>
          <p:cNvSpPr>
            <a:spLocks noGrp="1"/>
          </p:cNvSpPr>
          <p:nvPr>
            <p:ph type="body" sz="quarter" idx="13" hasCustomPrompt="1"/>
          </p:nvPr>
        </p:nvSpPr>
        <p:spPr>
          <a:xfrm>
            <a:off x="964342" y="1552575"/>
            <a:ext cx="8120063" cy="2393950"/>
          </a:xfrm>
        </p:spPr>
        <p:txBody>
          <a:bodyPr/>
          <a:lstStyle>
            <a:lvl1pPr marL="342897" marR="0" indent="-342897" algn="l" defTabSz="457197" rtl="0" eaLnBrk="1" fontAlgn="auto" latinLnBrk="0" hangingPunct="1">
              <a:lnSpc>
                <a:spcPct val="100000"/>
              </a:lnSpc>
              <a:spcBef>
                <a:spcPct val="20000"/>
              </a:spcBef>
              <a:spcAft>
                <a:spcPts val="0"/>
              </a:spcAft>
              <a:buClrTx/>
              <a:buSzTx/>
              <a:buFont typeface="Arial"/>
              <a:buChar char="•"/>
              <a:tabLst/>
              <a:defRPr lang="en-US" sz="4000" b="1" kern="1200" spc="-70" dirty="0" smtClean="0">
                <a:solidFill>
                  <a:srgbClr val="FFFFFF"/>
                </a:solidFill>
                <a:latin typeface="Arial"/>
                <a:ea typeface="+mj-ea"/>
                <a:cs typeface="Arial"/>
              </a:defRPr>
            </a:lvl1pPr>
          </a:lstStyle>
          <a:p>
            <a:pPr marL="0" marR="0" lvl="0" indent="0" algn="l" defTabSz="457197" rtl="0" eaLnBrk="1" fontAlgn="auto" latinLnBrk="0" hangingPunct="1">
              <a:lnSpc>
                <a:spcPct val="100000"/>
              </a:lnSpc>
              <a:spcBef>
                <a:spcPct val="20000"/>
              </a:spcBef>
              <a:spcAft>
                <a:spcPts val="0"/>
              </a:spcAft>
              <a:buClrTx/>
              <a:buSzTx/>
              <a:buFont typeface="Arial"/>
              <a:buNone/>
              <a:tabLst/>
              <a:defRPr/>
            </a:pPr>
            <a:r>
              <a:rPr lang="en-US" dirty="0" smtClean="0"/>
              <a:t>Click to add text</a:t>
            </a:r>
          </a:p>
          <a:p>
            <a:pPr lvl="0"/>
            <a:endParaRPr lang="en-US" dirty="0"/>
          </a:p>
        </p:txBody>
      </p:sp>
    </p:spTree>
    <p:extLst>
      <p:ext uri="{BB962C8B-B14F-4D97-AF65-F5344CB8AC3E}">
        <p14:creationId xmlns:p14="http://schemas.microsoft.com/office/powerpoint/2010/main" val="474154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1" name="Round Diagonal Corner Rectangle 10"/>
          <p:cNvSpPr/>
          <p:nvPr userDrawn="1"/>
        </p:nvSpPr>
        <p:spPr>
          <a:xfrm>
            <a:off x="464458" y="458788"/>
            <a:ext cx="9144000" cy="5486400"/>
          </a:xfrm>
          <a:prstGeom prst="round2DiagRect">
            <a:avLst>
              <a:gd name="adj1" fmla="val 4580"/>
              <a:gd name="adj2" fmla="val 0"/>
            </a:avLst>
          </a:prstGeom>
          <a:solidFill>
            <a:srgbClr val="006B9D"/>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p>
        </p:txBody>
      </p:sp>
      <p:sp>
        <p:nvSpPr>
          <p:cNvPr id="3" name="Date Placeholder 2"/>
          <p:cNvSpPr>
            <a:spLocks noGrp="1"/>
          </p:cNvSpPr>
          <p:nvPr>
            <p:ph type="dt" sz="half" idx="10"/>
          </p:nvPr>
        </p:nvSpPr>
        <p:spPr>
          <a:xfrm>
            <a:off x="502920" y="5958517"/>
            <a:ext cx="2346960" cy="340783"/>
          </a:xfrm>
        </p:spPr>
        <p:txBody>
          <a:bodyPr/>
          <a:lstStyle/>
          <a:p>
            <a:fld id="{BDBBFB63-3A6C-1041-AACF-ED77AB489A42}" type="datetimeFigureOut">
              <a:rPr lang="en-US" smtClean="0"/>
              <a:pPr/>
              <a:t>3/23/2016</a:t>
            </a:fld>
            <a:endParaRPr lang="en-US" dirty="0"/>
          </a:p>
        </p:txBody>
      </p:sp>
      <p:sp>
        <p:nvSpPr>
          <p:cNvPr id="15" name="Text Placeholder 14"/>
          <p:cNvSpPr>
            <a:spLocks noGrp="1"/>
          </p:cNvSpPr>
          <p:nvPr>
            <p:ph type="body" sz="quarter" idx="13" hasCustomPrompt="1"/>
          </p:nvPr>
        </p:nvSpPr>
        <p:spPr>
          <a:xfrm>
            <a:off x="964342" y="1552575"/>
            <a:ext cx="8120063" cy="2393950"/>
          </a:xfrm>
        </p:spPr>
        <p:txBody>
          <a:bodyPr/>
          <a:lstStyle>
            <a:lvl1pPr marL="342897" marR="0" indent="-342897" algn="l" defTabSz="457197" rtl="0" eaLnBrk="1" fontAlgn="auto" latinLnBrk="0" hangingPunct="1">
              <a:lnSpc>
                <a:spcPct val="100000"/>
              </a:lnSpc>
              <a:spcBef>
                <a:spcPct val="20000"/>
              </a:spcBef>
              <a:spcAft>
                <a:spcPts val="0"/>
              </a:spcAft>
              <a:buClrTx/>
              <a:buSzTx/>
              <a:buFont typeface="Arial"/>
              <a:buChar char="•"/>
              <a:tabLst/>
              <a:defRPr lang="en-US" sz="4000" b="1" kern="1200" spc="-70" dirty="0" smtClean="0">
                <a:solidFill>
                  <a:srgbClr val="FFFFFF"/>
                </a:solidFill>
                <a:latin typeface="Arial"/>
                <a:ea typeface="+mj-ea"/>
                <a:cs typeface="Arial"/>
              </a:defRPr>
            </a:lvl1pPr>
          </a:lstStyle>
          <a:p>
            <a:pPr marL="0" marR="0" lvl="0" indent="0" algn="l" defTabSz="457197" rtl="0" eaLnBrk="1" fontAlgn="auto" latinLnBrk="0" hangingPunct="1">
              <a:lnSpc>
                <a:spcPct val="100000"/>
              </a:lnSpc>
              <a:spcBef>
                <a:spcPct val="20000"/>
              </a:spcBef>
              <a:spcAft>
                <a:spcPts val="0"/>
              </a:spcAft>
              <a:buClrTx/>
              <a:buSzTx/>
              <a:buFont typeface="Arial"/>
              <a:buNone/>
              <a:tabLst/>
              <a:defRPr/>
            </a:pPr>
            <a:r>
              <a:rPr lang="en-US" dirty="0" smtClean="0"/>
              <a:t>Click to add text</a:t>
            </a:r>
          </a:p>
          <a:p>
            <a:pPr lvl="0"/>
            <a:endParaRPr lang="en-US" dirty="0"/>
          </a:p>
        </p:txBody>
      </p:sp>
    </p:spTree>
    <p:extLst>
      <p:ext uri="{BB962C8B-B14F-4D97-AF65-F5344CB8AC3E}">
        <p14:creationId xmlns:p14="http://schemas.microsoft.com/office/powerpoint/2010/main" val="738692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pact Stat">
    <p:spTree>
      <p:nvGrpSpPr>
        <p:cNvPr id="1" name=""/>
        <p:cNvGrpSpPr/>
        <p:nvPr/>
      </p:nvGrpSpPr>
      <p:grpSpPr>
        <a:xfrm>
          <a:off x="0" y="0"/>
          <a:ext cx="0" cy="0"/>
          <a:chOff x="0" y="0"/>
          <a:chExt cx="0" cy="0"/>
        </a:xfrm>
      </p:grpSpPr>
      <p:sp>
        <p:nvSpPr>
          <p:cNvPr id="16" name="Picture Placeholder 20"/>
          <p:cNvSpPr>
            <a:spLocks noGrp="1"/>
          </p:cNvSpPr>
          <p:nvPr>
            <p:ph type="pic" sz="quarter" idx="14"/>
          </p:nvPr>
        </p:nvSpPr>
        <p:spPr>
          <a:xfrm>
            <a:off x="458789" y="458788"/>
            <a:ext cx="9149669" cy="5486400"/>
          </a:xfrm>
          <a:prstGeom prst="round2DiagRect">
            <a:avLst>
              <a:gd name="adj1" fmla="val 5377"/>
              <a:gd name="adj2" fmla="val 0"/>
            </a:avLst>
          </a:prstGeom>
        </p:spPr>
        <p:txBody>
          <a:bodyPr/>
          <a:lstStyle/>
          <a:p>
            <a:endParaRPr lang="en-US" dirty="0"/>
          </a:p>
        </p:txBody>
      </p:sp>
      <p:sp>
        <p:nvSpPr>
          <p:cNvPr id="3" name="Date Placeholder 2"/>
          <p:cNvSpPr>
            <a:spLocks noGrp="1"/>
          </p:cNvSpPr>
          <p:nvPr>
            <p:ph type="dt" sz="half" idx="10"/>
          </p:nvPr>
        </p:nvSpPr>
        <p:spPr>
          <a:xfrm>
            <a:off x="502920" y="5958517"/>
            <a:ext cx="2346960" cy="340783"/>
          </a:xfrm>
        </p:spPr>
        <p:txBody>
          <a:bodyPr/>
          <a:lstStyle/>
          <a:p>
            <a:fld id="{BDBBFB63-3A6C-1041-AACF-ED77AB489A42}" type="datetimeFigureOut">
              <a:rPr lang="en-US" smtClean="0"/>
              <a:pPr/>
              <a:t>3/23/2016</a:t>
            </a:fld>
            <a:endParaRPr lang="en-US" dirty="0"/>
          </a:p>
        </p:txBody>
      </p:sp>
      <p:sp>
        <p:nvSpPr>
          <p:cNvPr id="6" name="Round Diagonal Corner Rectangle 5"/>
          <p:cNvSpPr/>
          <p:nvPr userDrawn="1"/>
        </p:nvSpPr>
        <p:spPr>
          <a:xfrm>
            <a:off x="958313" y="1427635"/>
            <a:ext cx="3287945" cy="3572838"/>
          </a:xfrm>
          <a:prstGeom prst="round2DiagRect">
            <a:avLst>
              <a:gd name="adj1" fmla="val 8401"/>
              <a:gd name="adj2" fmla="val 0"/>
            </a:avLst>
          </a:prstGeom>
          <a:solidFill>
            <a:schemeClr val="bg1"/>
          </a:solidFill>
          <a:ln>
            <a:noFill/>
          </a:ln>
          <a:effectLst>
            <a:outerShdw blurRad="254000" dir="27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p>
        </p:txBody>
      </p:sp>
      <p:sp>
        <p:nvSpPr>
          <p:cNvPr id="10" name="Text Placeholder 9"/>
          <p:cNvSpPr>
            <a:spLocks noGrp="1"/>
          </p:cNvSpPr>
          <p:nvPr>
            <p:ph type="body" sz="quarter" idx="12" hasCustomPrompt="1"/>
          </p:nvPr>
        </p:nvSpPr>
        <p:spPr>
          <a:xfrm>
            <a:off x="958546" y="1949450"/>
            <a:ext cx="3287713" cy="1278678"/>
          </a:xfrm>
        </p:spPr>
        <p:txBody>
          <a:bodyPr/>
          <a:lstStyle>
            <a:lvl1pPr marL="0" indent="0" algn="ctr">
              <a:buNone/>
              <a:defRPr lang="en-US" sz="3200" b="1" kern="1200" cap="all" spc="-70" dirty="0" smtClean="0">
                <a:solidFill>
                  <a:srgbClr val="BFD730"/>
                </a:solidFill>
                <a:latin typeface="Arial" pitchFamily="34" charset="0"/>
                <a:ea typeface="+mj-ea"/>
                <a:cs typeface="Arial" pitchFamily="34" charset="0"/>
              </a:defRPr>
            </a:lvl1pPr>
          </a:lstStyle>
          <a:p>
            <a:pPr lvl="0"/>
            <a:r>
              <a:rPr lang="en-US" dirty="0" smtClean="0"/>
              <a:t>Click to edit headline</a:t>
            </a:r>
            <a:endParaRPr lang="en-US" dirty="0"/>
          </a:p>
        </p:txBody>
      </p:sp>
      <p:sp>
        <p:nvSpPr>
          <p:cNvPr id="12" name="Text Placeholder 11"/>
          <p:cNvSpPr>
            <a:spLocks noGrp="1"/>
          </p:cNvSpPr>
          <p:nvPr>
            <p:ph type="body" sz="quarter" idx="13" hasCustomPrompt="1"/>
          </p:nvPr>
        </p:nvSpPr>
        <p:spPr>
          <a:xfrm>
            <a:off x="958546" y="3227443"/>
            <a:ext cx="3287713" cy="323850"/>
          </a:xfrm>
        </p:spPr>
        <p:txBody>
          <a:bodyPr/>
          <a:lstStyle>
            <a:lvl1pPr marL="0" indent="0" algn="ctr">
              <a:buNone/>
              <a:defRPr lang="en-US" sz="1800" b="1" kern="1200" spc="-50" dirty="0" smtClean="0">
                <a:solidFill>
                  <a:schemeClr val="accent6"/>
                </a:solidFill>
                <a:latin typeface="Arial"/>
                <a:ea typeface="+mn-ea"/>
                <a:cs typeface="Arial"/>
              </a:defRPr>
            </a:lvl1pPr>
          </a:lstStyle>
          <a:p>
            <a:pPr lvl="0"/>
            <a:r>
              <a:rPr lang="en-US" dirty="0" smtClean="0"/>
              <a:t>click to edit subhead</a:t>
            </a:r>
            <a:endParaRPr lang="en-US" dirty="0"/>
          </a:p>
        </p:txBody>
      </p:sp>
    </p:spTree>
    <p:extLst>
      <p:ext uri="{BB962C8B-B14F-4D97-AF65-F5344CB8AC3E}">
        <p14:creationId xmlns:p14="http://schemas.microsoft.com/office/powerpoint/2010/main" val="1376320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3" y="722375"/>
            <a:ext cx="8979406" cy="808036"/>
          </a:xfrm>
          <a:prstGeom prst="rect">
            <a:avLst/>
          </a:prstGeom>
        </p:spPr>
        <p:txBody>
          <a:bodyPr vert="horz" lIns="91440" tIns="45719" rIns="91440" bIns="45719"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76072" y="1591059"/>
            <a:ext cx="8979408" cy="4224232"/>
          </a:xfrm>
          <a:prstGeom prst="rect">
            <a:avLst/>
          </a:prstGeom>
        </p:spPr>
        <p:txBody>
          <a:bodyPr vert="horz" lIns="91440" tIns="45719" rIns="91440" bIns="4571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02920" y="5958517"/>
            <a:ext cx="2346960" cy="340783"/>
          </a:xfrm>
          <a:prstGeom prst="rect">
            <a:avLst/>
          </a:prstGeom>
        </p:spPr>
        <p:txBody>
          <a:bodyPr vert="horz" lIns="91440" tIns="45719" rIns="91440" bIns="45719" rtlCol="0" anchor="ctr"/>
          <a:lstStyle>
            <a:lvl1pPr algn="l">
              <a:defRPr sz="1000">
                <a:solidFill>
                  <a:schemeClr val="tx1">
                    <a:tint val="75000"/>
                  </a:schemeClr>
                </a:solidFill>
                <a:latin typeface="Arial"/>
                <a:cs typeface="Arial"/>
              </a:defRPr>
            </a:lvl1pPr>
          </a:lstStyle>
          <a:p>
            <a:fld id="{BDBBFB63-3A6C-1041-AACF-ED77AB489A42}" type="datetimeFigureOut">
              <a:rPr lang="en-US" smtClean="0"/>
              <a:pPr/>
              <a:t>3/23/2016</a:t>
            </a:fld>
            <a:endParaRPr lang="en-US" dirty="0"/>
          </a:p>
        </p:txBody>
      </p:sp>
      <p:sp>
        <p:nvSpPr>
          <p:cNvPr id="7" name="TextBox 6"/>
          <p:cNvSpPr txBox="1"/>
          <p:nvPr/>
        </p:nvSpPr>
        <p:spPr>
          <a:xfrm>
            <a:off x="4086274" y="6040963"/>
            <a:ext cx="5567147" cy="200053"/>
          </a:xfrm>
          <a:prstGeom prst="rect">
            <a:avLst/>
          </a:prstGeom>
          <a:noFill/>
        </p:spPr>
        <p:txBody>
          <a:bodyPr wrap="square" lIns="91440" tIns="45719" rIns="91440" bIns="45719" rtlCol="0">
            <a:spAutoFit/>
          </a:bodyPr>
          <a:lstStyle/>
          <a:p>
            <a:pPr lvl="0" algn="r">
              <a:defRPr/>
            </a:pPr>
            <a:r>
              <a:rPr kumimoji="0" lang="en-US" sz="700" b="0" i="0" u="none" strike="noStrike" kern="0" cap="none" spc="100" normalizeH="0" baseline="0" noProof="0" dirty="0" smtClean="0">
                <a:ln>
                  <a:noFill/>
                </a:ln>
                <a:solidFill>
                  <a:schemeClr val="bg1">
                    <a:lumMod val="65000"/>
                  </a:schemeClr>
                </a:solidFill>
                <a:effectLst/>
                <a:uLnTx/>
                <a:uFillTx/>
                <a:latin typeface="Arial"/>
                <a:ea typeface="+mn-ea"/>
                <a:cs typeface="Arial"/>
              </a:rPr>
              <a:t>MEALS ON WHEELS AMERICA + FEEDING AMERICA COLLABORATION</a:t>
            </a:r>
            <a:r>
              <a:rPr kumimoji="0" lang="en-US" sz="700" b="0" i="0" u="none" strike="noStrike" kern="0" cap="none" spc="100" normalizeH="0" noProof="0" dirty="0" smtClean="0">
                <a:ln>
                  <a:noFill/>
                </a:ln>
                <a:solidFill>
                  <a:schemeClr val="bg1">
                    <a:lumMod val="65000"/>
                  </a:schemeClr>
                </a:solidFill>
                <a:effectLst/>
                <a:uLnTx/>
                <a:uFillTx/>
                <a:latin typeface="Arial"/>
                <a:ea typeface="+mn-ea"/>
                <a:cs typeface="Arial"/>
              </a:rPr>
              <a:t>  </a:t>
            </a:r>
            <a:r>
              <a:rPr kumimoji="0" lang="en-US" sz="700" b="1" i="0" u="none" strike="noStrike" kern="0" cap="none" spc="100" normalizeH="0" baseline="0" noProof="0" dirty="0" smtClean="0">
                <a:ln>
                  <a:noFill/>
                </a:ln>
                <a:solidFill>
                  <a:schemeClr val="bg1">
                    <a:lumMod val="65000"/>
                  </a:schemeClr>
                </a:solidFill>
                <a:effectLst/>
                <a:uLnTx/>
                <a:uFillTx/>
                <a:latin typeface="Arial"/>
                <a:cs typeface="Arial"/>
              </a:rPr>
              <a:t>/ </a:t>
            </a:r>
            <a:fld id="{CF1A8821-C998-834A-B51E-54D54792926D}" type="slidenum">
              <a:rPr lang="en-US" sz="700" b="1" kern="0" spc="100">
                <a:solidFill>
                  <a:schemeClr val="bg1">
                    <a:lumMod val="65000"/>
                  </a:schemeClr>
                </a:solidFill>
                <a:latin typeface="Arial"/>
                <a:cs typeface="Arial"/>
              </a:rPr>
              <a:pPr lvl="0" algn="r">
                <a:defRPr/>
              </a:pPr>
              <a:t>‹#›</a:t>
            </a:fld>
            <a:r>
              <a:rPr lang="en-US" sz="700" b="1" kern="0" spc="100" dirty="0">
                <a:solidFill>
                  <a:schemeClr val="bg1">
                    <a:lumMod val="65000"/>
                  </a:schemeClr>
                </a:solidFill>
                <a:latin typeface="Arial"/>
                <a:cs typeface="Arial"/>
              </a:rPr>
              <a:t> </a:t>
            </a:r>
            <a:r>
              <a:rPr lang="en-US" sz="700" b="1" kern="0" spc="100" dirty="0" smtClean="0">
                <a:solidFill>
                  <a:schemeClr val="bg1">
                    <a:lumMod val="65000"/>
                  </a:schemeClr>
                </a:solidFill>
                <a:latin typeface="Arial"/>
                <a:cs typeface="Arial"/>
              </a:rPr>
              <a:t>/</a:t>
            </a:r>
            <a:endParaRPr kumimoji="0" lang="en-US" sz="700" b="1" i="0" u="none" strike="noStrike" kern="0" cap="none" spc="100" normalizeH="0" baseline="0" noProof="0" dirty="0" smtClean="0">
              <a:ln>
                <a:noFill/>
              </a:ln>
              <a:solidFill>
                <a:schemeClr val="bg1">
                  <a:lumMod val="65000"/>
                </a:schemeClr>
              </a:solidFill>
              <a:effectLst/>
              <a:uLnTx/>
              <a:uFillTx/>
              <a:latin typeface="Arial"/>
              <a:cs typeface="Arial"/>
            </a:endParaRPr>
          </a:p>
        </p:txBody>
      </p:sp>
    </p:spTree>
    <p:extLst>
      <p:ext uri="{BB962C8B-B14F-4D97-AF65-F5344CB8AC3E}">
        <p14:creationId xmlns:p14="http://schemas.microsoft.com/office/powerpoint/2010/main" val="160163531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1" r:id="rId3"/>
    <p:sldLayoutId id="2147483673" r:id="rId4"/>
    <p:sldLayoutId id="2147483674" r:id="rId5"/>
    <p:sldLayoutId id="2147483675" r:id="rId6"/>
    <p:sldLayoutId id="2147483676" r:id="rId7"/>
    <p:sldLayoutId id="2147483680" r:id="rId8"/>
    <p:sldLayoutId id="2147483678" r:id="rId9"/>
    <p:sldLayoutId id="2147483679" r:id="rId10"/>
    <p:sldLayoutId id="2147483650" r:id="rId11"/>
    <p:sldLayoutId id="2147483654" r:id="rId12"/>
    <p:sldLayoutId id="2147483655" r:id="rId13"/>
    <p:sldLayoutId id="2147483681" r:id="rId14"/>
  </p:sldLayoutIdLst>
  <p:txStyles>
    <p:titleStyle>
      <a:lvl1pPr algn="l" defTabSz="457197" rtl="0" eaLnBrk="1" latinLnBrk="0" hangingPunct="1">
        <a:spcBef>
          <a:spcPct val="0"/>
        </a:spcBef>
        <a:buNone/>
        <a:defRPr sz="2200" b="1" kern="1200" spc="-70">
          <a:solidFill>
            <a:srgbClr val="009EDE"/>
          </a:solidFill>
          <a:latin typeface="Arial"/>
          <a:ea typeface="+mj-ea"/>
          <a:cs typeface="Arial"/>
        </a:defRPr>
      </a:lvl1pPr>
    </p:titleStyle>
    <p:bodyStyle>
      <a:lvl1pPr marL="342897" indent="-342897" algn="l" defTabSz="457197" rtl="0" eaLnBrk="1" latinLnBrk="0" hangingPunct="1">
        <a:spcBef>
          <a:spcPct val="20000"/>
        </a:spcBef>
        <a:buFont typeface="Arial"/>
        <a:buChar char="•"/>
        <a:defRPr sz="2000" kern="1200">
          <a:solidFill>
            <a:schemeClr val="tx1"/>
          </a:solidFill>
          <a:latin typeface="Arial"/>
          <a:ea typeface="+mn-ea"/>
          <a:cs typeface="Arial"/>
        </a:defRPr>
      </a:lvl1pPr>
      <a:lvl2pPr marL="742945" indent="-285748" algn="l" defTabSz="457197" rtl="0" eaLnBrk="1" latinLnBrk="0" hangingPunct="1">
        <a:spcBef>
          <a:spcPct val="20000"/>
        </a:spcBef>
        <a:buFont typeface="Arial"/>
        <a:buChar char="–"/>
        <a:defRPr sz="1800" kern="1200">
          <a:solidFill>
            <a:schemeClr val="tx1"/>
          </a:solidFill>
          <a:latin typeface="Arial"/>
          <a:ea typeface="+mn-ea"/>
          <a:cs typeface="Arial"/>
        </a:defRPr>
      </a:lvl2pPr>
      <a:lvl3pPr marL="1142993" indent="-228599" algn="l" defTabSz="457197" rtl="0" eaLnBrk="1" latinLnBrk="0" hangingPunct="1">
        <a:spcBef>
          <a:spcPct val="20000"/>
        </a:spcBef>
        <a:buFont typeface="Arial"/>
        <a:buChar char="•"/>
        <a:defRPr sz="1800" kern="1200">
          <a:solidFill>
            <a:schemeClr val="tx1"/>
          </a:solidFill>
          <a:latin typeface="Arial"/>
          <a:ea typeface="+mn-ea"/>
          <a:cs typeface="Arial"/>
        </a:defRPr>
      </a:lvl3pPr>
      <a:lvl4pPr marL="1600189" indent="-228599" algn="l" defTabSz="457197" rtl="0" eaLnBrk="1" latinLnBrk="0" hangingPunct="1">
        <a:spcBef>
          <a:spcPct val="20000"/>
        </a:spcBef>
        <a:buFont typeface="Arial"/>
        <a:buChar char="–"/>
        <a:defRPr sz="1800" kern="1200">
          <a:solidFill>
            <a:schemeClr val="tx1"/>
          </a:solidFill>
          <a:latin typeface="Arial"/>
          <a:ea typeface="+mn-ea"/>
          <a:cs typeface="Arial"/>
        </a:defRPr>
      </a:lvl4pPr>
      <a:lvl5pPr marL="2057387" indent="-228599" algn="l" defTabSz="457197" rtl="0" eaLnBrk="1" latinLnBrk="0" hangingPunct="1">
        <a:spcBef>
          <a:spcPct val="20000"/>
        </a:spcBef>
        <a:buFont typeface="Arial"/>
        <a:buChar char="»"/>
        <a:defRPr sz="1800" kern="1200">
          <a:solidFill>
            <a:schemeClr val="tx1"/>
          </a:solidFill>
          <a:latin typeface="Arial"/>
          <a:ea typeface="+mn-ea"/>
          <a:cs typeface="Arial"/>
        </a:defRPr>
      </a:lvl5pPr>
      <a:lvl6pPr marL="2514584" indent="-228599" algn="l" defTabSz="457197" rtl="0" eaLnBrk="1" latinLnBrk="0" hangingPunct="1">
        <a:spcBef>
          <a:spcPct val="20000"/>
        </a:spcBef>
        <a:buFont typeface="Arial"/>
        <a:buChar char="•"/>
        <a:defRPr sz="2000" kern="1200">
          <a:solidFill>
            <a:schemeClr val="tx1"/>
          </a:solidFill>
          <a:latin typeface="+mn-lt"/>
          <a:ea typeface="+mn-ea"/>
          <a:cs typeface="+mn-cs"/>
        </a:defRPr>
      </a:lvl6pPr>
      <a:lvl7pPr marL="2971781" indent="-228599" algn="l" defTabSz="457197" rtl="0" eaLnBrk="1" latinLnBrk="0" hangingPunct="1">
        <a:spcBef>
          <a:spcPct val="20000"/>
        </a:spcBef>
        <a:buFont typeface="Arial"/>
        <a:buChar char="•"/>
        <a:defRPr sz="2000" kern="1200">
          <a:solidFill>
            <a:schemeClr val="tx1"/>
          </a:solidFill>
          <a:latin typeface="+mn-lt"/>
          <a:ea typeface="+mn-ea"/>
          <a:cs typeface="+mn-cs"/>
        </a:defRPr>
      </a:lvl7pPr>
      <a:lvl8pPr marL="3428978" indent="-228599" algn="l" defTabSz="457197" rtl="0" eaLnBrk="1" latinLnBrk="0" hangingPunct="1">
        <a:spcBef>
          <a:spcPct val="20000"/>
        </a:spcBef>
        <a:buFont typeface="Arial"/>
        <a:buChar char="•"/>
        <a:defRPr sz="2000" kern="1200">
          <a:solidFill>
            <a:schemeClr val="tx1"/>
          </a:solidFill>
          <a:latin typeface="+mn-lt"/>
          <a:ea typeface="+mn-ea"/>
          <a:cs typeface="+mn-cs"/>
        </a:defRPr>
      </a:lvl8pPr>
      <a:lvl9pPr marL="3886175" indent="-228599" algn="l" defTabSz="45719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7" rtl="0" eaLnBrk="1" latinLnBrk="0" hangingPunct="1">
        <a:defRPr sz="1800" kern="1200">
          <a:solidFill>
            <a:schemeClr val="tx1"/>
          </a:solidFill>
          <a:latin typeface="+mn-lt"/>
          <a:ea typeface="+mn-ea"/>
          <a:cs typeface="+mn-cs"/>
        </a:defRPr>
      </a:lvl1pPr>
      <a:lvl2pPr marL="457197" algn="l" defTabSz="457197" rtl="0" eaLnBrk="1" latinLnBrk="0" hangingPunct="1">
        <a:defRPr sz="1800" kern="1200">
          <a:solidFill>
            <a:schemeClr val="tx1"/>
          </a:solidFill>
          <a:latin typeface="+mn-lt"/>
          <a:ea typeface="+mn-ea"/>
          <a:cs typeface="+mn-cs"/>
        </a:defRPr>
      </a:lvl2pPr>
      <a:lvl3pPr marL="914395" algn="l" defTabSz="457197" rtl="0" eaLnBrk="1" latinLnBrk="0" hangingPunct="1">
        <a:defRPr sz="1800" kern="1200">
          <a:solidFill>
            <a:schemeClr val="tx1"/>
          </a:solidFill>
          <a:latin typeface="+mn-lt"/>
          <a:ea typeface="+mn-ea"/>
          <a:cs typeface="+mn-cs"/>
        </a:defRPr>
      </a:lvl3pPr>
      <a:lvl4pPr marL="1371591" algn="l" defTabSz="457197" rtl="0" eaLnBrk="1" latinLnBrk="0" hangingPunct="1">
        <a:defRPr sz="1800" kern="1200">
          <a:solidFill>
            <a:schemeClr val="tx1"/>
          </a:solidFill>
          <a:latin typeface="+mn-lt"/>
          <a:ea typeface="+mn-ea"/>
          <a:cs typeface="+mn-cs"/>
        </a:defRPr>
      </a:lvl4pPr>
      <a:lvl5pPr marL="1828788" algn="l" defTabSz="457197" rtl="0" eaLnBrk="1" latinLnBrk="0" hangingPunct="1">
        <a:defRPr sz="1800" kern="1200">
          <a:solidFill>
            <a:schemeClr val="tx1"/>
          </a:solidFill>
          <a:latin typeface="+mn-lt"/>
          <a:ea typeface="+mn-ea"/>
          <a:cs typeface="+mn-cs"/>
        </a:defRPr>
      </a:lvl5pPr>
      <a:lvl6pPr marL="2285985" algn="l" defTabSz="457197" rtl="0" eaLnBrk="1" latinLnBrk="0" hangingPunct="1">
        <a:defRPr sz="1800" kern="1200">
          <a:solidFill>
            <a:schemeClr val="tx1"/>
          </a:solidFill>
          <a:latin typeface="+mn-lt"/>
          <a:ea typeface="+mn-ea"/>
          <a:cs typeface="+mn-cs"/>
        </a:defRPr>
      </a:lvl6pPr>
      <a:lvl7pPr marL="2743183" algn="l" defTabSz="457197" rtl="0" eaLnBrk="1" latinLnBrk="0" hangingPunct="1">
        <a:defRPr sz="1800" kern="1200">
          <a:solidFill>
            <a:schemeClr val="tx1"/>
          </a:solidFill>
          <a:latin typeface="+mn-lt"/>
          <a:ea typeface="+mn-ea"/>
          <a:cs typeface="+mn-cs"/>
        </a:defRPr>
      </a:lvl7pPr>
      <a:lvl8pPr marL="3200380" algn="l" defTabSz="457197" rtl="0" eaLnBrk="1" latinLnBrk="0" hangingPunct="1">
        <a:defRPr sz="1800" kern="1200">
          <a:solidFill>
            <a:schemeClr val="tx1"/>
          </a:solidFill>
          <a:latin typeface="+mn-lt"/>
          <a:ea typeface="+mn-ea"/>
          <a:cs typeface="+mn-cs"/>
        </a:defRPr>
      </a:lvl8pPr>
      <a:lvl9pPr marL="3657576" algn="l" defTabSz="45719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9.jpeg"/><Relationship Id="rId2" Type="http://schemas.openxmlformats.org/officeDocument/2006/relationships/notesSlide" Target="../notesSlides/notesSlide12.xml"/><Relationship Id="rId16" Type="http://schemas.openxmlformats.org/officeDocument/2006/relationships/image" Target="../media/image3.emf"/><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8.jpeg"/><Relationship Id="rId5" Type="http://schemas.microsoft.com/office/2007/relationships/hdphoto" Target="../media/hdphoto2.wdp"/><Relationship Id="rId15" Type="http://schemas.microsoft.com/office/2007/relationships/hdphoto" Target="../media/hdphoto6.wdp"/><Relationship Id="rId10" Type="http://schemas.microsoft.com/office/2007/relationships/hdphoto" Target="../media/hdphoto4.wdp"/><Relationship Id="rId4" Type="http://schemas.openxmlformats.org/officeDocument/2006/relationships/image" Target="../media/image14.jpeg"/><Relationship Id="rId9" Type="http://schemas.openxmlformats.org/officeDocument/2006/relationships/image" Target="../media/image17.jpeg"/><Relationship Id="rId1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diagramColors" Target="../diagrams/colors2.xml"/><Relationship Id="rId11" Type="http://schemas.openxmlformats.org/officeDocument/2006/relationships/image" Target="../media/image37.png"/><Relationship Id="rId5" Type="http://schemas.openxmlformats.org/officeDocument/2006/relationships/diagramQuickStyle" Target="../diagrams/quickStyle2.xml"/><Relationship Id="rId10" Type="http://schemas.openxmlformats.org/officeDocument/2006/relationships/image" Target="../media/image36.jpeg"/><Relationship Id="rId4" Type="http://schemas.openxmlformats.org/officeDocument/2006/relationships/diagramLayout" Target="../diagrams/layout2.xml"/><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1.wdp"/><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notesSlide" Target="../notesSlides/notesSlide20.xml"/><Relationship Id="rId16" Type="http://schemas.openxmlformats.org/officeDocument/2006/relationships/image" Target="../media/image60.png"/><Relationship Id="rId1" Type="http://schemas.openxmlformats.org/officeDocument/2006/relationships/slideLayout" Target="../slideLayouts/slideLayout11.xml"/><Relationship Id="rId6" Type="http://schemas.microsoft.com/office/2007/relationships/hdphoto" Target="../media/hdphoto8.wdp"/><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9.emf"/><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55.png"/><Relationship Id="rId1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feedingamerica.org/hunger-in-america/impact-of-hunger/senior-hunger/senior-hunger-overview.pdf" TargetMode="Externa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www.feedingamerica.org/solveseniorhunger" TargetMode="External"/><Relationship Id="rId2" Type="http://schemas.openxmlformats.org/officeDocument/2006/relationships/hyperlink" Target="http://www.mealsonwheelsamerica.org/take-action/advocate" TargetMode="External"/><Relationship Id="rId1" Type="http://schemas.openxmlformats.org/officeDocument/2006/relationships/slideLayout" Target="../slideLayouts/slideLayout4.xml"/><Relationship Id="rId5" Type="http://schemas.openxmlformats.org/officeDocument/2006/relationships/hyperlink" Target="mailto:etowns@feedingamerica.org" TargetMode="External"/><Relationship Id="rId4" Type="http://schemas.openxmlformats.org/officeDocument/2006/relationships/hyperlink" Target="mailto:Erika@mealsonwheelsamerica.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emf"/><Relationship Id="rId4" Type="http://schemas.microsoft.com/office/2007/relationships/hdphoto" Target="../media/hdphoto1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0149840" cy="6439745"/>
          </a:xfrm>
          <a:prstGeom prst="rect">
            <a:avLst/>
          </a:prstGeom>
        </p:spPr>
      </p:pic>
      <p:sp>
        <p:nvSpPr>
          <p:cNvPr id="8" name="Round Diagonal Corner Rectangle 7"/>
          <p:cNvSpPr/>
          <p:nvPr/>
        </p:nvSpPr>
        <p:spPr>
          <a:xfrm>
            <a:off x="6375071" y="423746"/>
            <a:ext cx="2941514" cy="5553308"/>
          </a:xfrm>
          <a:prstGeom prst="round2DiagRect">
            <a:avLst>
              <a:gd name="adj1" fmla="val 8401"/>
              <a:gd name="adj2" fmla="val 0"/>
            </a:avLst>
          </a:prstGeom>
          <a:solidFill>
            <a:schemeClr val="bg1"/>
          </a:solidFill>
          <a:ln>
            <a:noFill/>
          </a:ln>
          <a:effectLst>
            <a:outerShdw blurRad="254000" dir="27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solidFill>
                <a:schemeClr val="bg2">
                  <a:lumMod val="25000"/>
                </a:schemeClr>
              </a:solidFill>
            </a:endParaRPr>
          </a:p>
        </p:txBody>
      </p:sp>
      <p:sp>
        <p:nvSpPr>
          <p:cNvPr id="9" name="TextBox 8"/>
          <p:cNvSpPr txBox="1"/>
          <p:nvPr/>
        </p:nvSpPr>
        <p:spPr>
          <a:xfrm>
            <a:off x="6459003" y="4179709"/>
            <a:ext cx="2834640" cy="461663"/>
          </a:xfrm>
          <a:prstGeom prst="rect">
            <a:avLst/>
          </a:prstGeom>
          <a:noFill/>
        </p:spPr>
        <p:txBody>
          <a:bodyPr wrap="square" lIns="91440" tIns="45719" rIns="91440" bIns="45719" rtlCol="0">
            <a:spAutoFit/>
          </a:bodyPr>
          <a:lstStyle/>
          <a:p>
            <a:pPr algn="ctr"/>
            <a:r>
              <a:rPr lang="en-US" sz="1200" b="1" dirty="0">
                <a:solidFill>
                  <a:schemeClr val="bg2">
                    <a:lumMod val="25000"/>
                  </a:schemeClr>
                </a:solidFill>
                <a:latin typeface="Arial"/>
                <a:cs typeface="Arial"/>
              </a:rPr>
              <a:t>Collaborating to Solve Senior Hunger in America</a:t>
            </a:r>
          </a:p>
        </p:txBody>
      </p:sp>
      <p:cxnSp>
        <p:nvCxnSpPr>
          <p:cNvPr id="15" name="Straight Connector 14"/>
          <p:cNvCxnSpPr/>
          <p:nvPr/>
        </p:nvCxnSpPr>
        <p:spPr>
          <a:xfrm>
            <a:off x="6568010" y="4026640"/>
            <a:ext cx="2616626" cy="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2" name="Straight Connector 11"/>
          <p:cNvCxnSpPr/>
          <p:nvPr/>
        </p:nvCxnSpPr>
        <p:spPr>
          <a:xfrm>
            <a:off x="6568010" y="4824897"/>
            <a:ext cx="2616626" cy="0"/>
          </a:xfrm>
          <a:prstGeom prst="line">
            <a:avLst/>
          </a:prstGeom>
          <a:ln/>
        </p:spPr>
        <p:style>
          <a:lnRef idx="1">
            <a:schemeClr val="accent6"/>
          </a:lnRef>
          <a:fillRef idx="0">
            <a:schemeClr val="accent6"/>
          </a:fillRef>
          <a:effectRef idx="0">
            <a:schemeClr val="accent6"/>
          </a:effectRef>
          <a:fontRef idx="minor">
            <a:schemeClr val="tx1"/>
          </a:fontRef>
        </p:style>
      </p:cxnSp>
      <p:sp>
        <p:nvSpPr>
          <p:cNvPr id="4" name="TextBox 3"/>
          <p:cNvSpPr txBox="1"/>
          <p:nvPr/>
        </p:nvSpPr>
        <p:spPr>
          <a:xfrm>
            <a:off x="6306585" y="861686"/>
            <a:ext cx="3057500" cy="3093922"/>
          </a:xfrm>
          <a:prstGeom prst="rect">
            <a:avLst/>
          </a:prstGeom>
          <a:noFill/>
        </p:spPr>
        <p:txBody>
          <a:bodyPr wrap="square" lIns="91440" tIns="45719" rIns="91440" bIns="45719" rtlCol="0">
            <a:spAutoFit/>
          </a:bodyPr>
          <a:lstStyle/>
          <a:p>
            <a:pPr lvl="0" algn="ctr">
              <a:lnSpc>
                <a:spcPct val="80000"/>
              </a:lnSpc>
            </a:pPr>
            <a:r>
              <a:rPr lang="en-US" sz="3800" b="1" spc="-80" dirty="0">
                <a:solidFill>
                  <a:srgbClr val="009EDE"/>
                </a:solidFill>
                <a:latin typeface="Arial"/>
                <a:cs typeface="Arial"/>
              </a:rPr>
              <a:t>TOGETHER</a:t>
            </a:r>
          </a:p>
          <a:p>
            <a:pPr lvl="0" algn="ctr">
              <a:lnSpc>
                <a:spcPct val="80000"/>
              </a:lnSpc>
            </a:pPr>
            <a:r>
              <a:rPr lang="en-US" sz="5300" b="1" spc="-80" dirty="0">
                <a:solidFill>
                  <a:srgbClr val="009EDE"/>
                </a:solidFill>
                <a:latin typeface="Arial"/>
                <a:cs typeface="Arial"/>
              </a:rPr>
              <a:t>WE CAN</a:t>
            </a:r>
          </a:p>
          <a:p>
            <a:pPr lvl="0" algn="ctr">
              <a:lnSpc>
                <a:spcPct val="75000"/>
              </a:lnSpc>
            </a:pPr>
            <a:r>
              <a:rPr lang="en-US" sz="6200" b="1" spc="-80" dirty="0">
                <a:solidFill>
                  <a:srgbClr val="009EDE"/>
                </a:solidFill>
                <a:latin typeface="Arial"/>
                <a:cs typeface="Arial"/>
              </a:rPr>
              <a:t>SOLVE</a:t>
            </a:r>
          </a:p>
          <a:p>
            <a:pPr lvl="0" algn="ctr">
              <a:lnSpc>
                <a:spcPct val="75000"/>
              </a:lnSpc>
            </a:pPr>
            <a:r>
              <a:rPr lang="en-US" sz="5400" b="1" spc="-80" dirty="0" smtClean="0">
                <a:solidFill>
                  <a:srgbClr val="009EDE"/>
                </a:solidFill>
                <a:latin typeface="Arial"/>
                <a:cs typeface="Arial"/>
              </a:rPr>
              <a:t>SENIOR</a:t>
            </a:r>
            <a:r>
              <a:rPr lang="en-US" sz="4700" b="1" spc="-80" dirty="0" smtClean="0">
                <a:solidFill>
                  <a:srgbClr val="009EDE"/>
                </a:solidFill>
                <a:latin typeface="Arial"/>
                <a:cs typeface="Arial"/>
              </a:rPr>
              <a:t> HUNGER</a:t>
            </a:r>
            <a:endParaRPr lang="en-US" sz="4700" b="1" spc="-80" dirty="0">
              <a:solidFill>
                <a:srgbClr val="009EDE"/>
              </a:solidFill>
              <a:latin typeface="Arial"/>
              <a:cs typeface="Arial"/>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80775" y="5080222"/>
            <a:ext cx="1237706" cy="735513"/>
          </a:xfrm>
          <a:prstGeom prst="rect">
            <a:avLst/>
          </a:prstGeom>
        </p:spPr>
      </p:pic>
      <p:pic>
        <p:nvPicPr>
          <p:cNvPr id="1026" name="Picture 2" descr="http://www.underconsideration.com/brandnew/archives/meals_on_wheels_logo_detail.png"/>
          <p:cNvPicPr>
            <a:picLocks noChangeAspect="1" noChangeArrowheads="1"/>
          </p:cNvPicPr>
          <p:nvPr/>
        </p:nvPicPr>
        <p:blipFill rotWithShape="1">
          <a:blip r:embed="rId5">
            <a:extLst>
              <a:ext uri="{28A0092B-C50C-407E-A947-70E740481C1C}">
                <a14:useLocalDpi xmlns:a14="http://schemas.microsoft.com/office/drawing/2010/main" val="0"/>
              </a:ext>
            </a:extLst>
          </a:blip>
          <a:srcRect b="-4277"/>
          <a:stretch/>
        </p:blipFill>
        <p:spPr bwMode="auto">
          <a:xfrm>
            <a:off x="6568010" y="5053344"/>
            <a:ext cx="1234440" cy="839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4686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76630" y="723775"/>
            <a:ext cx="8978851" cy="855643"/>
          </a:xfrm>
        </p:spPr>
        <p:txBody>
          <a:bodyPr>
            <a:noAutofit/>
          </a:bodyPr>
          <a:lstStyle/>
          <a:p>
            <a:r>
              <a:rPr lang="en-US" dirty="0" smtClean="0">
                <a:ea typeface="Helvetica Neue"/>
              </a:rPr>
              <a:t>Serving Food-Insecure Seniors</a:t>
            </a:r>
            <a:endParaRPr lang="en-US" b="0" i="1" dirty="0" smtClean="0">
              <a:ea typeface="Helvetica Neue"/>
            </a:endParaRPr>
          </a:p>
        </p:txBody>
      </p:sp>
      <p:graphicFrame>
        <p:nvGraphicFramePr>
          <p:cNvPr id="6" name="Chart 5"/>
          <p:cNvGraphicFramePr/>
          <p:nvPr>
            <p:extLst>
              <p:ext uri="{D42A27DB-BD31-4B8C-83A1-F6EECF244321}">
                <p14:modId xmlns:p14="http://schemas.microsoft.com/office/powerpoint/2010/main" val="3114147456"/>
              </p:ext>
            </p:extLst>
          </p:nvPr>
        </p:nvGraphicFramePr>
        <p:xfrm>
          <a:off x="1148952" y="1078173"/>
          <a:ext cx="7274256" cy="483130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5"/>
          <p:cNvSpPr txBox="1"/>
          <p:nvPr/>
        </p:nvSpPr>
        <p:spPr>
          <a:xfrm>
            <a:off x="639375" y="2950451"/>
            <a:ext cx="2127913" cy="2559427"/>
          </a:xfrm>
          <a:prstGeom prst="round2DiagRect">
            <a:avLst/>
          </a:prstGeom>
          <a:solidFill>
            <a:schemeClr val="bg1"/>
          </a:solidFill>
          <a:ln w="63500">
            <a:noFill/>
          </a:ln>
        </p:spPr>
        <p:txBody>
          <a:bodyPr wrap="square" lIns="91440" tIns="91440" rIns="91440" bIns="91440" rtlCol="0" anchor="ctr" anchorCtr="0">
            <a:spAutoFit/>
          </a:bodyPr>
          <a:lstStyle>
            <a:defPPr>
              <a:defRPr lang="en-US"/>
            </a:defPPr>
            <a:lvl1pPr marL="0" algn="l" defTabSz="526694" rtl="0" eaLnBrk="1" latinLnBrk="0" hangingPunct="1">
              <a:defRPr sz="2100" kern="1200">
                <a:solidFill>
                  <a:schemeClr val="tx1"/>
                </a:solidFill>
                <a:latin typeface="+mn-lt"/>
                <a:ea typeface="+mn-ea"/>
                <a:cs typeface="+mn-cs"/>
              </a:defRPr>
            </a:lvl1pPr>
            <a:lvl2pPr marL="526694" algn="l" defTabSz="526694" rtl="0" eaLnBrk="1" latinLnBrk="0" hangingPunct="1">
              <a:defRPr sz="2100" kern="1200">
                <a:solidFill>
                  <a:schemeClr val="tx1"/>
                </a:solidFill>
                <a:latin typeface="+mn-lt"/>
                <a:ea typeface="+mn-ea"/>
                <a:cs typeface="+mn-cs"/>
              </a:defRPr>
            </a:lvl2pPr>
            <a:lvl3pPr marL="1053389" algn="l" defTabSz="526694" rtl="0" eaLnBrk="1" latinLnBrk="0" hangingPunct="1">
              <a:defRPr sz="2100" kern="1200">
                <a:solidFill>
                  <a:schemeClr val="tx1"/>
                </a:solidFill>
                <a:latin typeface="+mn-lt"/>
                <a:ea typeface="+mn-ea"/>
                <a:cs typeface="+mn-cs"/>
              </a:defRPr>
            </a:lvl3pPr>
            <a:lvl4pPr marL="1580083" algn="l" defTabSz="526694" rtl="0" eaLnBrk="1" latinLnBrk="0" hangingPunct="1">
              <a:defRPr sz="2100" kern="1200">
                <a:solidFill>
                  <a:schemeClr val="tx1"/>
                </a:solidFill>
                <a:latin typeface="+mn-lt"/>
                <a:ea typeface="+mn-ea"/>
                <a:cs typeface="+mn-cs"/>
              </a:defRPr>
            </a:lvl4pPr>
            <a:lvl5pPr marL="2106778" algn="l" defTabSz="526694" rtl="0" eaLnBrk="1" latinLnBrk="0" hangingPunct="1">
              <a:defRPr sz="2100" kern="1200">
                <a:solidFill>
                  <a:schemeClr val="tx1"/>
                </a:solidFill>
                <a:latin typeface="+mn-lt"/>
                <a:ea typeface="+mn-ea"/>
                <a:cs typeface="+mn-cs"/>
              </a:defRPr>
            </a:lvl5pPr>
            <a:lvl6pPr marL="2633472" algn="l" defTabSz="526694" rtl="0" eaLnBrk="1" latinLnBrk="0" hangingPunct="1">
              <a:defRPr sz="2100" kern="1200">
                <a:solidFill>
                  <a:schemeClr val="tx1"/>
                </a:solidFill>
                <a:latin typeface="+mn-lt"/>
                <a:ea typeface="+mn-ea"/>
                <a:cs typeface="+mn-cs"/>
              </a:defRPr>
            </a:lvl6pPr>
            <a:lvl7pPr marL="3160166" algn="l" defTabSz="526694" rtl="0" eaLnBrk="1" latinLnBrk="0" hangingPunct="1">
              <a:defRPr sz="2100" kern="1200">
                <a:solidFill>
                  <a:schemeClr val="tx1"/>
                </a:solidFill>
                <a:latin typeface="+mn-lt"/>
                <a:ea typeface="+mn-ea"/>
                <a:cs typeface="+mn-cs"/>
              </a:defRPr>
            </a:lvl7pPr>
            <a:lvl8pPr marL="3686861" algn="l" defTabSz="526694" rtl="0" eaLnBrk="1" latinLnBrk="0" hangingPunct="1">
              <a:defRPr sz="2100" kern="1200">
                <a:solidFill>
                  <a:schemeClr val="tx1"/>
                </a:solidFill>
                <a:latin typeface="+mn-lt"/>
                <a:ea typeface="+mn-ea"/>
                <a:cs typeface="+mn-cs"/>
              </a:defRPr>
            </a:lvl8pPr>
            <a:lvl9pPr marL="4213555" algn="l" defTabSz="526694" rtl="0" eaLnBrk="1" latinLnBrk="0" hangingPunct="1">
              <a:defRPr sz="2100" kern="1200">
                <a:solidFill>
                  <a:schemeClr val="tx1"/>
                </a:solidFill>
                <a:latin typeface="+mn-lt"/>
                <a:ea typeface="+mn-ea"/>
                <a:cs typeface="+mn-cs"/>
              </a:defRPr>
            </a:lvl9pPr>
          </a:lstStyle>
          <a:p>
            <a:pPr algn="ctr"/>
            <a:r>
              <a:rPr lang="en-US" sz="1800" b="1" u="sng" dirty="0" smtClean="0">
                <a:solidFill>
                  <a:srgbClr val="E97900"/>
                </a:solidFill>
                <a:latin typeface="Arial" panose="020B0604020202020204" pitchFamily="34" charset="0"/>
                <a:cs typeface="Arial" panose="020B0604020202020204" pitchFamily="34" charset="0"/>
              </a:rPr>
              <a:t>Not Homebound: </a:t>
            </a:r>
          </a:p>
          <a:p>
            <a:pPr marL="285750" indent="-285750">
              <a:buFont typeface="Arial" panose="020B0604020202020204" pitchFamily="34" charset="0"/>
              <a:buChar char="•"/>
            </a:pPr>
            <a:r>
              <a:rPr lang="en-US" sz="1500" dirty="0" smtClean="0">
                <a:solidFill>
                  <a:schemeClr val="tx1">
                    <a:lumMod val="65000"/>
                    <a:lumOff val="35000"/>
                  </a:schemeClr>
                </a:solidFill>
                <a:latin typeface="Arial" panose="020B0604020202020204" pitchFamily="34" charset="0"/>
                <a:cs typeface="Arial" panose="020B0604020202020204" pitchFamily="34" charset="0"/>
              </a:rPr>
              <a:t>Lead Role for Feeding America</a:t>
            </a:r>
          </a:p>
          <a:p>
            <a:pPr marL="285750" indent="-285750">
              <a:buFont typeface="Arial" panose="020B0604020202020204" pitchFamily="34" charset="0"/>
              <a:buChar char="•"/>
            </a:pPr>
            <a:r>
              <a:rPr lang="en-US" sz="1500" dirty="0" smtClean="0">
                <a:solidFill>
                  <a:schemeClr val="tx1">
                    <a:lumMod val="65000"/>
                    <a:lumOff val="35000"/>
                  </a:schemeClr>
                </a:solidFill>
                <a:latin typeface="Arial" panose="020B0604020202020204" pitchFamily="34" charset="0"/>
                <a:cs typeface="Arial" panose="020B0604020202020204" pitchFamily="34" charset="0"/>
              </a:rPr>
              <a:t>Lead Role for Meals on Wheels America – </a:t>
            </a:r>
            <a:r>
              <a:rPr lang="en-US" sz="1500" i="1" dirty="0" smtClean="0">
                <a:solidFill>
                  <a:schemeClr val="tx1">
                    <a:lumMod val="65000"/>
                    <a:lumOff val="35000"/>
                  </a:schemeClr>
                </a:solidFill>
                <a:latin typeface="Arial" panose="020B0604020202020204" pitchFamily="34" charset="0"/>
                <a:cs typeface="Arial" panose="020B0604020202020204" pitchFamily="34" charset="0"/>
              </a:rPr>
              <a:t>Congregate Dining Programs</a:t>
            </a:r>
          </a:p>
        </p:txBody>
      </p:sp>
      <p:sp>
        <p:nvSpPr>
          <p:cNvPr id="8" name="TextBox 6"/>
          <p:cNvSpPr txBox="1"/>
          <p:nvPr/>
        </p:nvSpPr>
        <p:spPr>
          <a:xfrm>
            <a:off x="6975802" y="3493826"/>
            <a:ext cx="2406127" cy="2349579"/>
          </a:xfrm>
          <a:prstGeom prst="round2DiagRect">
            <a:avLst/>
          </a:prstGeom>
          <a:solidFill>
            <a:schemeClr val="bg1"/>
          </a:solidFill>
          <a:ln w="63500">
            <a:noFill/>
          </a:ln>
        </p:spPr>
        <p:txBody>
          <a:bodyPr wrap="square" lIns="91440" tIns="91440" rIns="91440" bIns="91440" rtlCol="0" anchor="ctr" anchorCtr="0">
            <a:spAutoFit/>
          </a:bodyPr>
          <a:lstStyle>
            <a:defPPr>
              <a:defRPr lang="en-US"/>
            </a:defPPr>
            <a:lvl1pPr marL="0" algn="l" defTabSz="526694" rtl="0" eaLnBrk="1" latinLnBrk="0" hangingPunct="1">
              <a:defRPr sz="2100" kern="1200">
                <a:solidFill>
                  <a:schemeClr val="tx1"/>
                </a:solidFill>
                <a:latin typeface="+mn-lt"/>
                <a:ea typeface="+mn-ea"/>
                <a:cs typeface="+mn-cs"/>
              </a:defRPr>
            </a:lvl1pPr>
            <a:lvl2pPr marL="526694" algn="l" defTabSz="526694" rtl="0" eaLnBrk="1" latinLnBrk="0" hangingPunct="1">
              <a:defRPr sz="2100" kern="1200">
                <a:solidFill>
                  <a:schemeClr val="tx1"/>
                </a:solidFill>
                <a:latin typeface="+mn-lt"/>
                <a:ea typeface="+mn-ea"/>
                <a:cs typeface="+mn-cs"/>
              </a:defRPr>
            </a:lvl2pPr>
            <a:lvl3pPr marL="1053389" algn="l" defTabSz="526694" rtl="0" eaLnBrk="1" latinLnBrk="0" hangingPunct="1">
              <a:defRPr sz="2100" kern="1200">
                <a:solidFill>
                  <a:schemeClr val="tx1"/>
                </a:solidFill>
                <a:latin typeface="+mn-lt"/>
                <a:ea typeface="+mn-ea"/>
                <a:cs typeface="+mn-cs"/>
              </a:defRPr>
            </a:lvl3pPr>
            <a:lvl4pPr marL="1580083" algn="l" defTabSz="526694" rtl="0" eaLnBrk="1" latinLnBrk="0" hangingPunct="1">
              <a:defRPr sz="2100" kern="1200">
                <a:solidFill>
                  <a:schemeClr val="tx1"/>
                </a:solidFill>
                <a:latin typeface="+mn-lt"/>
                <a:ea typeface="+mn-ea"/>
                <a:cs typeface="+mn-cs"/>
              </a:defRPr>
            </a:lvl4pPr>
            <a:lvl5pPr marL="2106778" algn="l" defTabSz="526694" rtl="0" eaLnBrk="1" latinLnBrk="0" hangingPunct="1">
              <a:defRPr sz="2100" kern="1200">
                <a:solidFill>
                  <a:schemeClr val="tx1"/>
                </a:solidFill>
                <a:latin typeface="+mn-lt"/>
                <a:ea typeface="+mn-ea"/>
                <a:cs typeface="+mn-cs"/>
              </a:defRPr>
            </a:lvl5pPr>
            <a:lvl6pPr marL="2633472" algn="l" defTabSz="526694" rtl="0" eaLnBrk="1" latinLnBrk="0" hangingPunct="1">
              <a:defRPr sz="2100" kern="1200">
                <a:solidFill>
                  <a:schemeClr val="tx1"/>
                </a:solidFill>
                <a:latin typeface="+mn-lt"/>
                <a:ea typeface="+mn-ea"/>
                <a:cs typeface="+mn-cs"/>
              </a:defRPr>
            </a:lvl6pPr>
            <a:lvl7pPr marL="3160166" algn="l" defTabSz="526694" rtl="0" eaLnBrk="1" latinLnBrk="0" hangingPunct="1">
              <a:defRPr sz="2100" kern="1200">
                <a:solidFill>
                  <a:schemeClr val="tx1"/>
                </a:solidFill>
                <a:latin typeface="+mn-lt"/>
                <a:ea typeface="+mn-ea"/>
                <a:cs typeface="+mn-cs"/>
              </a:defRPr>
            </a:lvl7pPr>
            <a:lvl8pPr marL="3686861" algn="l" defTabSz="526694" rtl="0" eaLnBrk="1" latinLnBrk="0" hangingPunct="1">
              <a:defRPr sz="2100" kern="1200">
                <a:solidFill>
                  <a:schemeClr val="tx1"/>
                </a:solidFill>
                <a:latin typeface="+mn-lt"/>
                <a:ea typeface="+mn-ea"/>
                <a:cs typeface="+mn-cs"/>
              </a:defRPr>
            </a:lvl8pPr>
            <a:lvl9pPr marL="4213555" algn="l" defTabSz="526694" rtl="0" eaLnBrk="1" latinLnBrk="0" hangingPunct="1">
              <a:defRPr sz="2100" kern="1200">
                <a:solidFill>
                  <a:schemeClr val="tx1"/>
                </a:solidFill>
                <a:latin typeface="+mn-lt"/>
                <a:ea typeface="+mn-ea"/>
                <a:cs typeface="+mn-cs"/>
              </a:defRPr>
            </a:lvl9pPr>
          </a:lstStyle>
          <a:p>
            <a:pPr algn="ctr"/>
            <a:r>
              <a:rPr lang="en-US" sz="1800" b="1" u="sng" dirty="0" smtClean="0">
                <a:solidFill>
                  <a:srgbClr val="006B9D"/>
                </a:solidFill>
                <a:latin typeface="Arial" panose="020B0604020202020204" pitchFamily="34" charset="0"/>
                <a:cs typeface="Arial" panose="020B0604020202020204" pitchFamily="34" charset="0"/>
              </a:rPr>
              <a:t>Homebound, Cannot Cook:</a:t>
            </a:r>
            <a:endParaRPr lang="en-US" sz="1500" b="1" u="sng" dirty="0">
              <a:solidFill>
                <a:srgbClr val="3C572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smtClean="0">
                <a:solidFill>
                  <a:schemeClr val="tx1">
                    <a:lumMod val="65000"/>
                    <a:lumOff val="35000"/>
                  </a:schemeClr>
                </a:solidFill>
                <a:latin typeface="Arial" panose="020B0604020202020204" pitchFamily="34" charset="0"/>
                <a:cs typeface="Arial" panose="020B0604020202020204" pitchFamily="34" charset="0"/>
              </a:rPr>
              <a:t>Lead Role for Meals on Wheels America – </a:t>
            </a:r>
            <a:r>
              <a:rPr lang="en-US" sz="1500" i="1" dirty="0" smtClean="0">
                <a:solidFill>
                  <a:schemeClr val="tx1">
                    <a:lumMod val="65000"/>
                    <a:lumOff val="35000"/>
                  </a:schemeClr>
                </a:solidFill>
                <a:latin typeface="Arial" panose="020B0604020202020204" pitchFamily="34" charset="0"/>
                <a:cs typeface="Arial" panose="020B0604020202020204" pitchFamily="34" charset="0"/>
              </a:rPr>
              <a:t>Home-Delivered Programs </a:t>
            </a:r>
          </a:p>
          <a:p>
            <a:pPr marL="285750" indent="-285750">
              <a:buFont typeface="Arial" panose="020B0604020202020204" pitchFamily="34" charset="0"/>
              <a:buChar char="•"/>
            </a:pPr>
            <a:r>
              <a:rPr lang="en-US" sz="1500" dirty="0" smtClean="0">
                <a:solidFill>
                  <a:schemeClr val="tx1">
                    <a:lumMod val="65000"/>
                    <a:lumOff val="35000"/>
                  </a:schemeClr>
                </a:solidFill>
                <a:latin typeface="Arial" panose="020B0604020202020204" pitchFamily="34" charset="0"/>
                <a:cs typeface="Arial" panose="020B0604020202020204" pitchFamily="34" charset="0"/>
              </a:rPr>
              <a:t>Supporting Role for Feeding America</a:t>
            </a:r>
            <a:endParaRPr lang="en-US" sz="1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TextBox 7"/>
          <p:cNvSpPr txBox="1"/>
          <p:nvPr/>
        </p:nvSpPr>
        <p:spPr>
          <a:xfrm>
            <a:off x="6913916" y="432778"/>
            <a:ext cx="2378122" cy="2582198"/>
          </a:xfrm>
          <a:prstGeom prst="round2DiagRect">
            <a:avLst/>
          </a:prstGeom>
          <a:solidFill>
            <a:schemeClr val="bg1"/>
          </a:solidFill>
          <a:ln w="63500">
            <a:noFill/>
          </a:ln>
        </p:spPr>
        <p:txBody>
          <a:bodyPr wrap="square" lIns="91440" tIns="91440" rIns="91440" bIns="91440" rtlCol="0" anchor="ctr" anchorCtr="0">
            <a:spAutoFit/>
          </a:bodyPr>
          <a:lstStyle>
            <a:defPPr>
              <a:defRPr lang="en-US"/>
            </a:defPPr>
            <a:lvl1pPr marL="0" algn="l" defTabSz="526694" rtl="0" eaLnBrk="1" latinLnBrk="0" hangingPunct="1">
              <a:defRPr sz="2100" kern="1200">
                <a:solidFill>
                  <a:schemeClr val="tx1"/>
                </a:solidFill>
                <a:latin typeface="+mn-lt"/>
                <a:ea typeface="+mn-ea"/>
                <a:cs typeface="+mn-cs"/>
              </a:defRPr>
            </a:lvl1pPr>
            <a:lvl2pPr marL="526694" algn="l" defTabSz="526694" rtl="0" eaLnBrk="1" latinLnBrk="0" hangingPunct="1">
              <a:defRPr sz="2100" kern="1200">
                <a:solidFill>
                  <a:schemeClr val="tx1"/>
                </a:solidFill>
                <a:latin typeface="+mn-lt"/>
                <a:ea typeface="+mn-ea"/>
                <a:cs typeface="+mn-cs"/>
              </a:defRPr>
            </a:lvl2pPr>
            <a:lvl3pPr marL="1053389" algn="l" defTabSz="526694" rtl="0" eaLnBrk="1" latinLnBrk="0" hangingPunct="1">
              <a:defRPr sz="2100" kern="1200">
                <a:solidFill>
                  <a:schemeClr val="tx1"/>
                </a:solidFill>
                <a:latin typeface="+mn-lt"/>
                <a:ea typeface="+mn-ea"/>
                <a:cs typeface="+mn-cs"/>
              </a:defRPr>
            </a:lvl3pPr>
            <a:lvl4pPr marL="1580083" algn="l" defTabSz="526694" rtl="0" eaLnBrk="1" latinLnBrk="0" hangingPunct="1">
              <a:defRPr sz="2100" kern="1200">
                <a:solidFill>
                  <a:schemeClr val="tx1"/>
                </a:solidFill>
                <a:latin typeface="+mn-lt"/>
                <a:ea typeface="+mn-ea"/>
                <a:cs typeface="+mn-cs"/>
              </a:defRPr>
            </a:lvl4pPr>
            <a:lvl5pPr marL="2106778" algn="l" defTabSz="526694" rtl="0" eaLnBrk="1" latinLnBrk="0" hangingPunct="1">
              <a:defRPr sz="2100" kern="1200">
                <a:solidFill>
                  <a:schemeClr val="tx1"/>
                </a:solidFill>
                <a:latin typeface="+mn-lt"/>
                <a:ea typeface="+mn-ea"/>
                <a:cs typeface="+mn-cs"/>
              </a:defRPr>
            </a:lvl5pPr>
            <a:lvl6pPr marL="2633472" algn="l" defTabSz="526694" rtl="0" eaLnBrk="1" latinLnBrk="0" hangingPunct="1">
              <a:defRPr sz="2100" kern="1200">
                <a:solidFill>
                  <a:schemeClr val="tx1"/>
                </a:solidFill>
                <a:latin typeface="+mn-lt"/>
                <a:ea typeface="+mn-ea"/>
                <a:cs typeface="+mn-cs"/>
              </a:defRPr>
            </a:lvl6pPr>
            <a:lvl7pPr marL="3160166" algn="l" defTabSz="526694" rtl="0" eaLnBrk="1" latinLnBrk="0" hangingPunct="1">
              <a:defRPr sz="2100" kern="1200">
                <a:solidFill>
                  <a:schemeClr val="tx1"/>
                </a:solidFill>
                <a:latin typeface="+mn-lt"/>
                <a:ea typeface="+mn-ea"/>
                <a:cs typeface="+mn-cs"/>
              </a:defRPr>
            </a:lvl7pPr>
            <a:lvl8pPr marL="3686861" algn="l" defTabSz="526694" rtl="0" eaLnBrk="1" latinLnBrk="0" hangingPunct="1">
              <a:defRPr sz="2100" kern="1200">
                <a:solidFill>
                  <a:schemeClr val="tx1"/>
                </a:solidFill>
                <a:latin typeface="+mn-lt"/>
                <a:ea typeface="+mn-ea"/>
                <a:cs typeface="+mn-cs"/>
              </a:defRPr>
            </a:lvl8pPr>
            <a:lvl9pPr marL="4213555" algn="l" defTabSz="526694" rtl="0" eaLnBrk="1" latinLnBrk="0" hangingPunct="1">
              <a:defRPr sz="2100" kern="1200">
                <a:solidFill>
                  <a:schemeClr val="tx1"/>
                </a:solidFill>
                <a:latin typeface="+mn-lt"/>
                <a:ea typeface="+mn-ea"/>
                <a:cs typeface="+mn-cs"/>
              </a:defRPr>
            </a:lvl9pPr>
          </a:lstStyle>
          <a:p>
            <a:pPr algn="ctr"/>
            <a:r>
              <a:rPr lang="en-US" sz="1800" b="1" u="sng" dirty="0" smtClean="0">
                <a:solidFill>
                  <a:srgbClr val="BFD730"/>
                </a:solidFill>
                <a:latin typeface="Arial" panose="020B0604020202020204" pitchFamily="34" charset="0"/>
                <a:cs typeface="Arial" panose="020B0604020202020204" pitchFamily="34" charset="0"/>
              </a:rPr>
              <a:t>Homebound, </a:t>
            </a:r>
            <a:br>
              <a:rPr lang="en-US" sz="1800" b="1" u="sng" dirty="0" smtClean="0">
                <a:solidFill>
                  <a:srgbClr val="BFD730"/>
                </a:solidFill>
                <a:latin typeface="Arial" panose="020B0604020202020204" pitchFamily="34" charset="0"/>
                <a:cs typeface="Arial" panose="020B0604020202020204" pitchFamily="34" charset="0"/>
              </a:rPr>
            </a:br>
            <a:r>
              <a:rPr lang="en-US" sz="1800" b="1" u="sng" dirty="0" smtClean="0">
                <a:solidFill>
                  <a:srgbClr val="BFD730"/>
                </a:solidFill>
                <a:latin typeface="Arial" panose="020B0604020202020204" pitchFamily="34" charset="0"/>
                <a:cs typeface="Arial" panose="020B0604020202020204" pitchFamily="34" charset="0"/>
              </a:rPr>
              <a:t>Can Cook: </a:t>
            </a:r>
          </a:p>
          <a:p>
            <a:pPr marL="285750" indent="-285750">
              <a:buFont typeface="Arial" panose="020B0604020202020204" pitchFamily="34" charset="0"/>
              <a:buChar char="•"/>
            </a:pPr>
            <a:r>
              <a:rPr lang="en-US" sz="1500" dirty="0" smtClean="0">
                <a:solidFill>
                  <a:schemeClr val="tx1">
                    <a:lumMod val="65000"/>
                    <a:lumOff val="35000"/>
                  </a:schemeClr>
                </a:solidFill>
                <a:latin typeface="Arial" panose="020B0604020202020204" pitchFamily="34" charset="0"/>
                <a:cs typeface="Arial" panose="020B0604020202020204" pitchFamily="34" charset="0"/>
              </a:rPr>
              <a:t>Lead Role for Meals on Wheels America – </a:t>
            </a:r>
            <a:r>
              <a:rPr lang="en-US" sz="1500" i="1" dirty="0" smtClean="0">
                <a:solidFill>
                  <a:schemeClr val="tx1">
                    <a:lumMod val="65000"/>
                    <a:lumOff val="35000"/>
                  </a:schemeClr>
                </a:solidFill>
                <a:latin typeface="Arial" panose="020B0604020202020204" pitchFamily="34" charset="0"/>
                <a:cs typeface="Arial" panose="020B0604020202020204" pitchFamily="34" charset="0"/>
              </a:rPr>
              <a:t>Home-Delivered Programs</a:t>
            </a:r>
          </a:p>
          <a:p>
            <a:pPr marL="285750" indent="-285750">
              <a:buFont typeface="Arial" panose="020B0604020202020204" pitchFamily="34" charset="0"/>
              <a:buChar char="•"/>
            </a:pPr>
            <a:r>
              <a:rPr lang="en-US" sz="1500" dirty="0" smtClean="0">
                <a:solidFill>
                  <a:schemeClr val="tx1">
                    <a:lumMod val="65000"/>
                    <a:lumOff val="35000"/>
                  </a:schemeClr>
                </a:solidFill>
                <a:latin typeface="Arial" panose="020B0604020202020204" pitchFamily="34" charset="0"/>
                <a:cs typeface="Arial" panose="020B0604020202020204" pitchFamily="34" charset="0"/>
              </a:rPr>
              <a:t>Supporting Role </a:t>
            </a:r>
            <a:r>
              <a:rPr lang="en-US" sz="1500" dirty="0">
                <a:solidFill>
                  <a:schemeClr val="tx1">
                    <a:lumMod val="65000"/>
                    <a:lumOff val="35000"/>
                  </a:schemeClr>
                </a:solidFill>
                <a:latin typeface="Arial" panose="020B0604020202020204" pitchFamily="34" charset="0"/>
                <a:cs typeface="Arial" panose="020B0604020202020204" pitchFamily="34" charset="0"/>
              </a:rPr>
              <a:t>for Feeding </a:t>
            </a:r>
            <a:r>
              <a:rPr lang="en-US" sz="1500" dirty="0" smtClean="0">
                <a:solidFill>
                  <a:schemeClr val="tx1">
                    <a:lumMod val="65000"/>
                    <a:lumOff val="35000"/>
                  </a:schemeClr>
                </a:solidFill>
                <a:latin typeface="Arial" panose="020B0604020202020204" pitchFamily="34" charset="0"/>
                <a:cs typeface="Arial" panose="020B0604020202020204" pitchFamily="34" charset="0"/>
              </a:rPr>
              <a:t>America</a:t>
            </a:r>
          </a:p>
        </p:txBody>
      </p:sp>
      <p:sp>
        <p:nvSpPr>
          <p:cNvPr id="10" name="TextBox 9"/>
          <p:cNvSpPr txBox="1"/>
          <p:nvPr/>
        </p:nvSpPr>
        <p:spPr>
          <a:xfrm>
            <a:off x="576630" y="5709278"/>
            <a:ext cx="3209465" cy="201143"/>
          </a:xfrm>
          <a:prstGeom prst="rect">
            <a:avLst/>
          </a:prstGeom>
          <a:noFill/>
        </p:spPr>
        <p:txBody>
          <a:bodyPr wrap="square" lIns="85344" tIns="42671" rIns="85344" bIns="42671" rtlCol="0">
            <a:spAutoFit/>
          </a:bodyPr>
          <a:lstStyle/>
          <a:p>
            <a:pPr lvl="0">
              <a:defRPr sz="1800" spc="0">
                <a:solidFill>
                  <a:srgbClr val="000000"/>
                </a:solidFill>
              </a:defRPr>
            </a:pPr>
            <a:r>
              <a:rPr lang="en-US" sz="747" spc="-65" dirty="0">
                <a:solidFill>
                  <a:schemeClr val="bg1">
                    <a:lumMod val="50000"/>
                    <a:alpha val="60000"/>
                  </a:schemeClr>
                </a:solidFill>
                <a:latin typeface="Arial"/>
                <a:cs typeface="Arial"/>
              </a:rPr>
              <a:t>Source: </a:t>
            </a:r>
            <a:r>
              <a:rPr lang="en-US" sz="747" i="1" spc="-65" dirty="0" smtClean="0">
                <a:solidFill>
                  <a:schemeClr val="bg1">
                    <a:lumMod val="50000"/>
                    <a:alpha val="60000"/>
                  </a:schemeClr>
                </a:solidFill>
                <a:latin typeface="Arial"/>
                <a:cs typeface="Arial"/>
              </a:rPr>
              <a:t>Special Analysis of NHANES Data from Craig Gundersen</a:t>
            </a:r>
            <a:r>
              <a:rPr lang="en-US" sz="747" i="1" spc="-65" dirty="0">
                <a:solidFill>
                  <a:schemeClr val="bg1">
                    <a:lumMod val="50000"/>
                    <a:alpha val="60000"/>
                  </a:schemeClr>
                </a:solidFill>
                <a:latin typeface="Arial"/>
                <a:cs typeface="Arial"/>
              </a:rPr>
              <a:t> | December </a:t>
            </a:r>
            <a:r>
              <a:rPr lang="en-US" sz="747" i="1" spc="-65" dirty="0" smtClean="0">
                <a:solidFill>
                  <a:schemeClr val="bg1">
                    <a:lumMod val="50000"/>
                    <a:alpha val="60000"/>
                  </a:schemeClr>
                </a:solidFill>
                <a:latin typeface="Arial"/>
                <a:cs typeface="Arial"/>
              </a:rPr>
              <a:t>2015</a:t>
            </a:r>
            <a:endParaRPr lang="en-US" sz="747" i="1" spc="-65" dirty="0">
              <a:solidFill>
                <a:schemeClr val="bg1">
                  <a:lumMod val="50000"/>
                  <a:alpha val="60000"/>
                </a:schemeClr>
              </a:solidFill>
              <a:latin typeface="Arial"/>
              <a:cs typeface="Arial"/>
            </a:endParaRPr>
          </a:p>
        </p:txBody>
      </p:sp>
    </p:spTree>
    <p:extLst>
      <p:ext uri="{BB962C8B-B14F-4D97-AF65-F5344CB8AC3E}">
        <p14:creationId xmlns:p14="http://schemas.microsoft.com/office/powerpoint/2010/main" val="1888434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Federal Nutrition Programs Serving At-Risk Seniors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4690" y="1333007"/>
            <a:ext cx="7982729" cy="4598052"/>
          </a:xfrm>
          <a:prstGeom prst="round2DiagRect">
            <a:avLst/>
          </a:prstGeom>
        </p:spPr>
      </p:pic>
    </p:spTree>
    <p:extLst>
      <p:ext uri="{BB962C8B-B14F-4D97-AF65-F5344CB8AC3E}">
        <p14:creationId xmlns:p14="http://schemas.microsoft.com/office/powerpoint/2010/main" val="2068445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0058400" cy="6421961"/>
          </a:xfrm>
          <a:prstGeom prst="rect">
            <a:avLst/>
          </a:prstGeom>
        </p:spPr>
      </p:pic>
      <p:sp>
        <p:nvSpPr>
          <p:cNvPr id="8" name="Round Diagonal Corner Rectangle 7"/>
          <p:cNvSpPr/>
          <p:nvPr/>
        </p:nvSpPr>
        <p:spPr>
          <a:xfrm>
            <a:off x="6122343" y="746037"/>
            <a:ext cx="2901262" cy="2809964"/>
          </a:xfrm>
          <a:prstGeom prst="round2DiagRect">
            <a:avLst>
              <a:gd name="adj1" fmla="val 8401"/>
              <a:gd name="adj2" fmla="val 0"/>
            </a:avLst>
          </a:prstGeom>
          <a:solidFill>
            <a:schemeClr val="bg1"/>
          </a:solidFill>
          <a:ln>
            <a:noFill/>
          </a:ln>
          <a:effectLst>
            <a:outerShdw blurRad="254000" dir="27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lIns="80826" tIns="40412" rIns="80826" bIns="40412" rtlCol="0" anchor="ctr"/>
          <a:lstStyle/>
          <a:p>
            <a:pPr algn="ctr"/>
            <a:endParaRPr lang="en-US" sz="1414" dirty="0">
              <a:solidFill>
                <a:schemeClr val="bg2">
                  <a:lumMod val="25000"/>
                </a:schemeClr>
              </a:solidFill>
            </a:endParaRPr>
          </a:p>
        </p:txBody>
      </p:sp>
      <p:sp>
        <p:nvSpPr>
          <p:cNvPr id="4" name="TextBox 3"/>
          <p:cNvSpPr txBox="1"/>
          <p:nvPr/>
        </p:nvSpPr>
        <p:spPr>
          <a:xfrm>
            <a:off x="6122343" y="1143026"/>
            <a:ext cx="2901262" cy="2170390"/>
          </a:xfrm>
          <a:prstGeom prst="rect">
            <a:avLst/>
          </a:prstGeom>
          <a:noFill/>
        </p:spPr>
        <p:txBody>
          <a:bodyPr wrap="square" lIns="80826" tIns="40412" rIns="80826" bIns="40412" rtlCol="0">
            <a:spAutoFit/>
          </a:bodyPr>
          <a:lstStyle/>
          <a:p>
            <a:pPr algn="ctr" defTabSz="432970">
              <a:lnSpc>
                <a:spcPct val="80000"/>
              </a:lnSpc>
            </a:pPr>
            <a:r>
              <a:rPr lang="en-US" sz="2121" b="1" spc="-76" dirty="0">
                <a:solidFill>
                  <a:srgbClr val="006B9D"/>
                </a:solidFill>
                <a:latin typeface="Arial"/>
                <a:cs typeface="Arial"/>
              </a:rPr>
              <a:t> Just 42% of eligible </a:t>
            </a:r>
            <a:r>
              <a:rPr lang="en-US" sz="2121" b="1" spc="-76" dirty="0" smtClean="0">
                <a:solidFill>
                  <a:srgbClr val="006B9D"/>
                </a:solidFill>
                <a:latin typeface="Arial"/>
                <a:cs typeface="Arial"/>
              </a:rPr>
              <a:t>older Americans are </a:t>
            </a:r>
            <a:r>
              <a:rPr lang="en-US" sz="2121" b="1" spc="-76" dirty="0">
                <a:solidFill>
                  <a:srgbClr val="006B9D"/>
                </a:solidFill>
                <a:latin typeface="Arial"/>
                <a:cs typeface="Arial"/>
              </a:rPr>
              <a:t>enrolled in SNAP, compared to 83% of all eligible individuals</a:t>
            </a:r>
            <a:r>
              <a:rPr lang="en-US" sz="2121" b="1" spc="-76" dirty="0" smtClean="0">
                <a:solidFill>
                  <a:srgbClr val="006B9D"/>
                </a:solidFill>
                <a:latin typeface="Arial"/>
                <a:cs typeface="Arial"/>
              </a:rPr>
              <a:t>.</a:t>
            </a:r>
          </a:p>
          <a:p>
            <a:pPr algn="ctr" defTabSz="432970">
              <a:lnSpc>
                <a:spcPct val="80000"/>
              </a:lnSpc>
            </a:pPr>
            <a:endParaRPr lang="en-US" sz="2121" b="1" spc="-76" dirty="0">
              <a:solidFill>
                <a:srgbClr val="006B9D"/>
              </a:solidFill>
              <a:latin typeface="Arial"/>
              <a:cs typeface="Arial"/>
            </a:endParaRPr>
          </a:p>
          <a:p>
            <a:pPr algn="ctr" defTabSz="432970">
              <a:lnSpc>
                <a:spcPct val="80000"/>
              </a:lnSpc>
            </a:pPr>
            <a:r>
              <a:rPr lang="en-US" sz="2121" b="1" spc="-76" dirty="0" smtClean="0">
                <a:solidFill>
                  <a:srgbClr val="006B9D"/>
                </a:solidFill>
                <a:latin typeface="Arial"/>
                <a:cs typeface="Arial"/>
              </a:rPr>
              <a:t>Together we can close the senior SNAP gap.</a:t>
            </a:r>
            <a:endParaRPr lang="en-US" sz="2121" b="1" spc="-76" dirty="0">
              <a:solidFill>
                <a:srgbClr val="006B9D"/>
              </a:solidFill>
              <a:latin typeface="Arial"/>
              <a:cs typeface="Arial"/>
            </a:endParaRPr>
          </a:p>
        </p:txBody>
      </p:sp>
    </p:spTree>
    <p:extLst>
      <p:ext uri="{BB962C8B-B14F-4D97-AF65-F5344CB8AC3E}">
        <p14:creationId xmlns:p14="http://schemas.microsoft.com/office/powerpoint/2010/main" val="13463125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a:spLocks/>
          </p:cNvSpPr>
          <p:nvPr/>
        </p:nvSpPr>
        <p:spPr>
          <a:xfrm>
            <a:off x="692250" y="-1547876"/>
            <a:ext cx="3668486" cy="5715000"/>
          </a:xfrm>
          <a:prstGeom prst="rect">
            <a:avLst/>
          </a:prstGeom>
        </p:spPr>
        <p:txBody>
          <a:bodyPr vert="horz" lIns="91440" tIns="45719" rIns="91440" bIns="45719" rtlCol="0">
            <a:noAutofit/>
          </a:bodyPr>
          <a:lstStyle>
            <a:lvl1pPr marL="342897" marR="0" indent="-342897" algn="l" defTabSz="457197" rtl="0" eaLnBrk="1" fontAlgn="auto" latinLnBrk="0" hangingPunct="1">
              <a:lnSpc>
                <a:spcPct val="100000"/>
              </a:lnSpc>
              <a:spcBef>
                <a:spcPct val="20000"/>
              </a:spcBef>
              <a:spcAft>
                <a:spcPts val="0"/>
              </a:spcAft>
              <a:buClrTx/>
              <a:buSzTx/>
              <a:buFont typeface="Arial"/>
              <a:buChar char="•"/>
              <a:tabLst/>
              <a:defRPr lang="en-US" sz="4000" b="1" kern="1200" spc="-70" dirty="0" smtClean="0">
                <a:solidFill>
                  <a:srgbClr val="FFFFFF"/>
                </a:solidFill>
                <a:latin typeface="Arial"/>
                <a:ea typeface="+mj-ea"/>
                <a:cs typeface="Arial"/>
              </a:defRPr>
            </a:lvl1pPr>
            <a:lvl2pPr marL="742945" indent="-285748" algn="l" defTabSz="457197" rtl="0" eaLnBrk="1" latinLnBrk="0" hangingPunct="1">
              <a:spcBef>
                <a:spcPct val="20000"/>
              </a:spcBef>
              <a:buFont typeface="Arial"/>
              <a:buChar char="–"/>
              <a:defRPr sz="1800" kern="1200">
                <a:solidFill>
                  <a:schemeClr val="tx1"/>
                </a:solidFill>
                <a:latin typeface="Arial"/>
                <a:ea typeface="+mn-ea"/>
                <a:cs typeface="Arial"/>
              </a:defRPr>
            </a:lvl2pPr>
            <a:lvl3pPr marL="1142993" indent="-228599" algn="l" defTabSz="457197" rtl="0" eaLnBrk="1" latinLnBrk="0" hangingPunct="1">
              <a:spcBef>
                <a:spcPct val="20000"/>
              </a:spcBef>
              <a:buFont typeface="Arial"/>
              <a:buChar char="•"/>
              <a:defRPr sz="1800" kern="1200">
                <a:solidFill>
                  <a:schemeClr val="tx1"/>
                </a:solidFill>
                <a:latin typeface="Arial"/>
                <a:ea typeface="+mn-ea"/>
                <a:cs typeface="Arial"/>
              </a:defRPr>
            </a:lvl3pPr>
            <a:lvl4pPr marL="1600189" indent="-228599" algn="l" defTabSz="457197" rtl="0" eaLnBrk="1" latinLnBrk="0" hangingPunct="1">
              <a:spcBef>
                <a:spcPct val="20000"/>
              </a:spcBef>
              <a:buFont typeface="Arial"/>
              <a:buChar char="–"/>
              <a:defRPr sz="1800" kern="1200">
                <a:solidFill>
                  <a:schemeClr val="tx1"/>
                </a:solidFill>
                <a:latin typeface="Arial"/>
                <a:ea typeface="+mn-ea"/>
                <a:cs typeface="Arial"/>
              </a:defRPr>
            </a:lvl4pPr>
            <a:lvl5pPr marL="2057387" indent="-228599" algn="l" defTabSz="457197" rtl="0" eaLnBrk="1" latinLnBrk="0" hangingPunct="1">
              <a:spcBef>
                <a:spcPct val="20000"/>
              </a:spcBef>
              <a:buFont typeface="Arial"/>
              <a:buChar char="»"/>
              <a:defRPr sz="1800" kern="1200">
                <a:solidFill>
                  <a:schemeClr val="tx1"/>
                </a:solidFill>
                <a:latin typeface="Arial"/>
                <a:ea typeface="+mn-ea"/>
                <a:cs typeface="Arial"/>
              </a:defRPr>
            </a:lvl5pPr>
            <a:lvl6pPr marL="2514584" indent="-228599" algn="l" defTabSz="457197" rtl="0" eaLnBrk="1" latinLnBrk="0" hangingPunct="1">
              <a:spcBef>
                <a:spcPct val="20000"/>
              </a:spcBef>
              <a:buFont typeface="Arial"/>
              <a:buChar char="•"/>
              <a:defRPr sz="2000" kern="1200">
                <a:solidFill>
                  <a:schemeClr val="tx1"/>
                </a:solidFill>
                <a:latin typeface="+mn-lt"/>
                <a:ea typeface="+mn-ea"/>
                <a:cs typeface="+mn-cs"/>
              </a:defRPr>
            </a:lvl6pPr>
            <a:lvl7pPr marL="2971781" indent="-228599" algn="l" defTabSz="457197" rtl="0" eaLnBrk="1" latinLnBrk="0" hangingPunct="1">
              <a:spcBef>
                <a:spcPct val="20000"/>
              </a:spcBef>
              <a:buFont typeface="Arial"/>
              <a:buChar char="•"/>
              <a:defRPr sz="2000" kern="1200">
                <a:solidFill>
                  <a:schemeClr val="tx1"/>
                </a:solidFill>
                <a:latin typeface="+mn-lt"/>
                <a:ea typeface="+mn-ea"/>
                <a:cs typeface="+mn-cs"/>
              </a:defRPr>
            </a:lvl7pPr>
            <a:lvl8pPr marL="3428978" indent="-228599" algn="l" defTabSz="457197" rtl="0" eaLnBrk="1" latinLnBrk="0" hangingPunct="1">
              <a:spcBef>
                <a:spcPct val="20000"/>
              </a:spcBef>
              <a:buFont typeface="Arial"/>
              <a:buChar char="•"/>
              <a:defRPr sz="2000" kern="1200">
                <a:solidFill>
                  <a:schemeClr val="tx1"/>
                </a:solidFill>
                <a:latin typeface="+mn-lt"/>
                <a:ea typeface="+mn-ea"/>
                <a:cs typeface="+mn-cs"/>
              </a:defRPr>
            </a:lvl8pPr>
            <a:lvl9pPr marL="3886175" indent="-228599" algn="l" defTabSz="457197"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sz="60500" dirty="0" smtClean="0"/>
              <a:t>2</a:t>
            </a:r>
            <a:endParaRPr lang="en-US" sz="60500" dirty="0"/>
          </a:p>
        </p:txBody>
      </p:sp>
      <p:sp>
        <p:nvSpPr>
          <p:cNvPr id="6" name="Text Placeholder 3"/>
          <p:cNvSpPr>
            <a:spLocks noGrp="1"/>
          </p:cNvSpPr>
          <p:nvPr>
            <p:ph type="body" sz="quarter" idx="13"/>
          </p:nvPr>
        </p:nvSpPr>
        <p:spPr>
          <a:xfrm>
            <a:off x="4360736" y="1824700"/>
            <a:ext cx="4921979" cy="2747300"/>
          </a:xfrm>
        </p:spPr>
        <p:txBody>
          <a:bodyPr anchor="ctr">
            <a:normAutofit fontScale="92500"/>
          </a:bodyPr>
          <a:lstStyle/>
          <a:p>
            <a:pPr marL="0" indent="0" algn="ctr">
              <a:buNone/>
            </a:pPr>
            <a:r>
              <a:rPr lang="en-US" dirty="0" smtClean="0"/>
              <a:t>Strategic Alignment and Collaboration </a:t>
            </a:r>
            <a:r>
              <a:rPr lang="en-US" dirty="0"/>
              <a:t>to Better Serve Hard-to-Reach Seniors</a:t>
            </a:r>
          </a:p>
        </p:txBody>
      </p:sp>
    </p:spTree>
    <p:extLst>
      <p:ext uri="{BB962C8B-B14F-4D97-AF65-F5344CB8AC3E}">
        <p14:creationId xmlns:p14="http://schemas.microsoft.com/office/powerpoint/2010/main" val="8022895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76575" y="5619750"/>
            <a:ext cx="6648450" cy="704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142618.Klein.Augusta-7694.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805838" y="4450449"/>
            <a:ext cx="1803906" cy="1779221"/>
          </a:xfrm>
          <a:prstGeom prst="round2DiagRect">
            <a:avLst>
              <a:gd name="adj1" fmla="val 13693"/>
              <a:gd name="adj2" fmla="val 0"/>
            </a:avLst>
          </a:prstGeom>
        </p:spPr>
      </p:pic>
      <p:pic>
        <p:nvPicPr>
          <p:cNvPr id="11" name="Picture 10" descr="140401-FA-MA-0441.jp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918648" y="4450449"/>
            <a:ext cx="1803901" cy="1779221"/>
          </a:xfrm>
          <a:prstGeom prst="round2DiagRect">
            <a:avLst>
              <a:gd name="adj1" fmla="val 12503"/>
              <a:gd name="adj2" fmla="val 0"/>
            </a:avLst>
          </a:prstGeom>
        </p:spPr>
      </p:pic>
      <p:pic>
        <p:nvPicPr>
          <p:cNvPr id="8" name="Picture 7" descr="140312-FA-LA-0745.jpg"/>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805842" y="2331342"/>
            <a:ext cx="1803903" cy="1779222"/>
          </a:xfrm>
          <a:prstGeom prst="round2DiagRect">
            <a:avLst>
              <a:gd name="adj1" fmla="val 12702"/>
              <a:gd name="adj2" fmla="val 0"/>
            </a:avLst>
          </a:prstGeom>
        </p:spPr>
      </p:pic>
      <p:pic>
        <p:nvPicPr>
          <p:cNvPr id="6" name="Picture 5" descr="121113-FA-MI-015.jpg"/>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p:blipFill>
        <p:spPr>
          <a:xfrm>
            <a:off x="5918648" y="2331344"/>
            <a:ext cx="1803901" cy="1779223"/>
          </a:xfrm>
          <a:prstGeom prst="round2DiagRect">
            <a:avLst>
              <a:gd name="adj1" fmla="val 13495"/>
              <a:gd name="adj2" fmla="val 0"/>
            </a:avLst>
          </a:prstGeom>
        </p:spPr>
      </p:pic>
      <p:pic>
        <p:nvPicPr>
          <p:cNvPr id="5" name="Picture 4" descr="142618.Klein.Augusta-7418.jpg"/>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p:blipFill>
        <p:spPr>
          <a:xfrm>
            <a:off x="4030203" y="2331344"/>
            <a:ext cx="1803902" cy="1779223"/>
          </a:xfrm>
          <a:prstGeom prst="round2DiagRect">
            <a:avLst>
              <a:gd name="adj1" fmla="val 12701"/>
              <a:gd name="adj2" fmla="val 0"/>
            </a:avLst>
          </a:prstGeom>
        </p:spPr>
      </p:pic>
      <p:pic>
        <p:nvPicPr>
          <p:cNvPr id="3" name="Picture 2" descr="121113-FA-MI-132 - Copy.jpg"/>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5918648" y="212239"/>
            <a:ext cx="1803901" cy="1779222"/>
          </a:xfrm>
          <a:prstGeom prst="round2DiagRect">
            <a:avLst>
              <a:gd name="adj1" fmla="val 11908"/>
              <a:gd name="adj2" fmla="val 0"/>
            </a:avLst>
          </a:prstGeom>
        </p:spPr>
      </p:pic>
      <p:pic>
        <p:nvPicPr>
          <p:cNvPr id="4" name="Picture 3" descr="140219-FA-CA-0031.jpg"/>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a:stretch/>
        </p:blipFill>
        <p:spPr>
          <a:xfrm>
            <a:off x="7805838" y="212239"/>
            <a:ext cx="1803906" cy="1779222"/>
          </a:xfrm>
          <a:prstGeom prst="round2DiagRect">
            <a:avLst>
              <a:gd name="adj1" fmla="val 12305"/>
              <a:gd name="adj2" fmla="val 0"/>
            </a:avLst>
          </a:prstGeom>
        </p:spPr>
      </p:pic>
      <p:pic>
        <p:nvPicPr>
          <p:cNvPr id="2" name="Picture 1" descr="130429-FA-TX-0864.jpg"/>
          <p:cNvPicPr>
            <a:picLocks noChangeAspect="1"/>
          </p:cNvPicPr>
          <p:nvPr/>
        </p:nvPicPr>
        <p:blipFill rotWithShape="1">
          <a:blip r:embed="rId14" cstate="screen">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4030203" y="212239"/>
            <a:ext cx="1803902" cy="1779222"/>
          </a:xfrm>
          <a:prstGeom prst="round2DiagRect">
            <a:avLst>
              <a:gd name="adj1" fmla="val 12702"/>
              <a:gd name="adj2" fmla="val 0"/>
            </a:avLst>
          </a:prstGeom>
        </p:spPr>
      </p:pic>
      <p:sp>
        <p:nvSpPr>
          <p:cNvPr id="7" name="Round Diagonal Corner Rectangle 6"/>
          <p:cNvSpPr/>
          <p:nvPr/>
        </p:nvSpPr>
        <p:spPr>
          <a:xfrm>
            <a:off x="417095" y="212239"/>
            <a:ext cx="3388968" cy="6017431"/>
          </a:xfrm>
          <a:prstGeom prst="round2DiagRect">
            <a:avLst>
              <a:gd name="adj1" fmla="val 4833"/>
              <a:gd name="adj2" fmla="val 0"/>
            </a:avLst>
          </a:prstGeom>
          <a:solidFill>
            <a:srgbClr val="BFD7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dirty="0"/>
          </a:p>
        </p:txBody>
      </p:sp>
      <p:sp>
        <p:nvSpPr>
          <p:cNvPr id="12" name="Content Placeholder 2"/>
          <p:cNvSpPr txBox="1">
            <a:spLocks/>
          </p:cNvSpPr>
          <p:nvPr/>
        </p:nvSpPr>
        <p:spPr>
          <a:xfrm>
            <a:off x="449178" y="379449"/>
            <a:ext cx="3292717" cy="5831398"/>
          </a:xfrm>
          <a:prstGeom prst="rect">
            <a:avLst/>
          </a:prstGeom>
        </p:spPr>
        <p:txBody>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3200" b="1" spc="-40" dirty="0">
                <a:solidFill>
                  <a:schemeClr val="bg1"/>
                </a:solidFill>
              </a:rPr>
              <a:t>VISION</a:t>
            </a:r>
          </a:p>
          <a:p>
            <a:pPr marL="0" indent="0" algn="ctr">
              <a:spcBef>
                <a:spcPts val="0"/>
              </a:spcBef>
              <a:buNone/>
            </a:pPr>
            <a:r>
              <a:rPr lang="en-US" sz="2800" spc="-40" dirty="0">
                <a:solidFill>
                  <a:schemeClr val="bg1"/>
                </a:solidFill>
              </a:rPr>
              <a:t>A hunger-free America</a:t>
            </a:r>
          </a:p>
          <a:p>
            <a:pPr marL="0" indent="0">
              <a:spcBef>
                <a:spcPts val="0"/>
              </a:spcBef>
              <a:buNone/>
            </a:pPr>
            <a:endParaRPr lang="en-US" sz="3600" b="1" spc="-40" dirty="0">
              <a:solidFill>
                <a:schemeClr val="bg1"/>
              </a:solidFill>
            </a:endParaRPr>
          </a:p>
          <a:p>
            <a:pPr marL="0" indent="0" algn="ctr">
              <a:spcBef>
                <a:spcPts val="0"/>
              </a:spcBef>
              <a:buNone/>
            </a:pPr>
            <a:r>
              <a:rPr lang="en-US" sz="3200" b="1" spc="-40" dirty="0">
                <a:solidFill>
                  <a:schemeClr val="bg1"/>
                </a:solidFill>
              </a:rPr>
              <a:t>MISSION</a:t>
            </a:r>
          </a:p>
          <a:p>
            <a:pPr marL="0" indent="0" algn="ctr">
              <a:spcBef>
                <a:spcPts val="0"/>
              </a:spcBef>
              <a:buNone/>
            </a:pPr>
            <a:r>
              <a:rPr lang="en-US" sz="2800" dirty="0">
                <a:solidFill>
                  <a:schemeClr val="bg1"/>
                </a:solidFill>
                <a:latin typeface="Arial" panose="020B0604020202020204" pitchFamily="34" charset="0"/>
                <a:cs typeface="Arial" panose="020B0604020202020204" pitchFamily="34" charset="0"/>
              </a:rPr>
              <a:t>To feed America's hungry through a nationwide network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of member food banks and engage our country in the fight to end hunger</a:t>
            </a:r>
            <a:r>
              <a:rPr lang="en-US" sz="2800" dirty="0" smtClean="0">
                <a:solidFill>
                  <a:schemeClr val="bg1"/>
                </a:solidFill>
                <a:latin typeface="Arial" panose="020B0604020202020204" pitchFamily="34" charset="0"/>
                <a:cs typeface="Arial" panose="020B0604020202020204" pitchFamily="34" charset="0"/>
              </a:rPr>
              <a:t>.</a:t>
            </a:r>
            <a:endParaRPr lang="en-US" sz="3200" b="1" spc="-40" dirty="0">
              <a:solidFill>
                <a:schemeClr val="bg1"/>
              </a:solidFill>
            </a:endParaRPr>
          </a:p>
          <a:p>
            <a:pPr marL="0" indent="0">
              <a:spcBef>
                <a:spcPts val="0"/>
              </a:spcBef>
              <a:buNone/>
            </a:pPr>
            <a:r>
              <a:rPr lang="en-US" sz="2800" b="1" spc="-40" dirty="0">
                <a:solidFill>
                  <a:schemeClr val="bg1"/>
                </a:solidFill>
              </a:rPr>
              <a:t/>
            </a:r>
            <a:br>
              <a:rPr lang="en-US" sz="2800" b="1" spc="-40" dirty="0">
                <a:solidFill>
                  <a:schemeClr val="bg1"/>
                </a:solidFill>
              </a:rPr>
            </a:br>
            <a:endParaRPr lang="en-US" sz="2800" b="1" spc="-40" dirty="0">
              <a:solidFill>
                <a:schemeClr val="bg1"/>
              </a:solidFill>
            </a:endParaRPr>
          </a:p>
        </p:txBody>
      </p:sp>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90606" y="4756533"/>
            <a:ext cx="2083095" cy="1167053"/>
          </a:xfrm>
          <a:prstGeom prst="rect">
            <a:avLst/>
          </a:prstGeom>
        </p:spPr>
      </p:pic>
    </p:spTree>
    <p:extLst>
      <p:ext uri="{BB962C8B-B14F-4D97-AF65-F5344CB8AC3E}">
        <p14:creationId xmlns:p14="http://schemas.microsoft.com/office/powerpoint/2010/main" val="2093846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Diagonal Corner Rectangle 20"/>
          <p:cNvSpPr/>
          <p:nvPr/>
        </p:nvSpPr>
        <p:spPr>
          <a:xfrm>
            <a:off x="1503000" y="2994395"/>
            <a:ext cx="2399384" cy="1015663"/>
          </a:xfrm>
          <a:prstGeom prst="round2DiagRect">
            <a:avLst>
              <a:gd name="adj1" fmla="val 8401"/>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sp>
        <p:nvSpPr>
          <p:cNvPr id="10" name="TextBox 9"/>
          <p:cNvSpPr txBox="1"/>
          <p:nvPr/>
        </p:nvSpPr>
        <p:spPr>
          <a:xfrm>
            <a:off x="1676083" y="3003193"/>
            <a:ext cx="2021955" cy="947950"/>
          </a:xfrm>
          <a:prstGeom prst="rect">
            <a:avLst/>
          </a:prstGeom>
          <a:noFill/>
        </p:spPr>
        <p:txBody>
          <a:bodyPr wrap="square" lIns="85344" tIns="42671" rIns="85344" bIns="42671" rtlCol="0">
            <a:spAutoFit/>
          </a:bodyPr>
          <a:lstStyle/>
          <a:p>
            <a:pPr defTabSz="426702"/>
            <a:r>
              <a:rPr lang="en-US" sz="5600" b="1" spc="-140" dirty="0">
                <a:solidFill>
                  <a:srgbClr val="FFFFFF"/>
                </a:solidFill>
                <a:latin typeface="Arial"/>
                <a:cs typeface="Arial"/>
              </a:rPr>
              <a:t>1</a:t>
            </a:r>
            <a:endParaRPr lang="en-US" sz="5600" b="1" spc="-140" baseline="30000" dirty="0">
              <a:solidFill>
                <a:srgbClr val="FFFFFF"/>
              </a:solidFill>
              <a:latin typeface="Arial"/>
              <a:cs typeface="Arial"/>
            </a:endParaRPr>
          </a:p>
        </p:txBody>
      </p:sp>
      <p:sp>
        <p:nvSpPr>
          <p:cNvPr id="11" name="Rectangle 10"/>
          <p:cNvSpPr/>
          <p:nvPr/>
        </p:nvSpPr>
        <p:spPr>
          <a:xfrm>
            <a:off x="2041719" y="3346822"/>
            <a:ext cx="1196326" cy="361892"/>
          </a:xfrm>
          <a:prstGeom prst="rect">
            <a:avLst/>
          </a:prstGeom>
        </p:spPr>
        <p:txBody>
          <a:bodyPr wrap="square" lIns="85344" tIns="42671" rIns="85344" bIns="42671">
            <a:spAutoFit/>
          </a:bodyPr>
          <a:lstStyle/>
          <a:p>
            <a:pPr defTabSz="426702" fontAlgn="base">
              <a:lnSpc>
                <a:spcPct val="80000"/>
              </a:lnSpc>
            </a:pPr>
            <a:r>
              <a:rPr lang="en-US" sz="1120" b="1" spc="-37" dirty="0">
                <a:solidFill>
                  <a:prstClr val="white"/>
                </a:solidFill>
                <a:latin typeface="Arial"/>
                <a:cs typeface="Arial"/>
              </a:rPr>
              <a:t>NATIONAL</a:t>
            </a:r>
            <a:br>
              <a:rPr lang="en-US" sz="1120" b="1" spc="-37" dirty="0">
                <a:solidFill>
                  <a:prstClr val="white"/>
                </a:solidFill>
                <a:latin typeface="Arial"/>
                <a:cs typeface="Arial"/>
              </a:rPr>
            </a:br>
            <a:r>
              <a:rPr lang="en-US" sz="1120" b="1" spc="-37" dirty="0">
                <a:solidFill>
                  <a:prstClr val="white"/>
                </a:solidFill>
                <a:latin typeface="Arial"/>
                <a:cs typeface="Arial"/>
              </a:rPr>
              <a:t>OFFICE</a:t>
            </a:r>
          </a:p>
        </p:txBody>
      </p:sp>
      <p:sp>
        <p:nvSpPr>
          <p:cNvPr id="59" name="Round Diagonal Corner Rectangle 58"/>
          <p:cNvSpPr/>
          <p:nvPr/>
        </p:nvSpPr>
        <p:spPr>
          <a:xfrm>
            <a:off x="5235977" y="1699075"/>
            <a:ext cx="3343795" cy="3579761"/>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sp>
        <p:nvSpPr>
          <p:cNvPr id="2" name="Title 1"/>
          <p:cNvSpPr>
            <a:spLocks noGrp="1"/>
          </p:cNvSpPr>
          <p:nvPr>
            <p:ph type="title"/>
          </p:nvPr>
        </p:nvSpPr>
        <p:spPr/>
        <p:txBody>
          <a:bodyPr/>
          <a:lstStyle/>
          <a:p>
            <a:r>
              <a:rPr lang="en-US" dirty="0" smtClean="0">
                <a:solidFill>
                  <a:srgbClr val="F7941D"/>
                </a:solidFill>
              </a:rPr>
              <a:t>The Feeding America Network</a:t>
            </a:r>
            <a:endParaRPr lang="en-US" dirty="0">
              <a:solidFill>
                <a:srgbClr val="F7941D"/>
              </a:solidFill>
            </a:endParaRPr>
          </a:p>
        </p:txBody>
      </p:sp>
      <p:sp>
        <p:nvSpPr>
          <p:cNvPr id="16" name="Equal 15"/>
          <p:cNvSpPr/>
          <p:nvPr/>
        </p:nvSpPr>
        <p:spPr>
          <a:xfrm>
            <a:off x="4240456" y="3284205"/>
            <a:ext cx="731271" cy="492855"/>
          </a:xfrm>
          <a:prstGeom prst="mathEqual">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srgbClr val="000000"/>
              </a:solidFill>
            </a:endParaRPr>
          </a:p>
        </p:txBody>
      </p:sp>
      <p:sp>
        <p:nvSpPr>
          <p:cNvPr id="17" name="TextBox 16"/>
          <p:cNvSpPr txBox="1"/>
          <p:nvPr/>
        </p:nvSpPr>
        <p:spPr>
          <a:xfrm>
            <a:off x="5235977" y="1723200"/>
            <a:ext cx="3343795" cy="1522402"/>
          </a:xfrm>
          <a:prstGeom prst="rect">
            <a:avLst/>
          </a:prstGeom>
          <a:noFill/>
        </p:spPr>
        <p:txBody>
          <a:bodyPr wrap="square" lIns="85344" tIns="42671" rIns="85344" bIns="42671" rtlCol="0">
            <a:spAutoFit/>
          </a:bodyPr>
          <a:lstStyle/>
          <a:p>
            <a:pPr algn="ctr" defTabSz="426702"/>
            <a:r>
              <a:rPr lang="en-US" sz="9333" b="1" spc="-280" dirty="0">
                <a:solidFill>
                  <a:srgbClr val="F7941D"/>
                </a:solidFill>
                <a:latin typeface="Arial"/>
                <a:cs typeface="Arial"/>
              </a:rPr>
              <a:t>46M</a:t>
            </a:r>
          </a:p>
        </p:txBody>
      </p:sp>
      <p:sp>
        <p:nvSpPr>
          <p:cNvPr id="4" name="Round Diagonal Corner Rectangle 3"/>
          <p:cNvSpPr/>
          <p:nvPr/>
        </p:nvSpPr>
        <p:spPr>
          <a:xfrm>
            <a:off x="1503000" y="1699073"/>
            <a:ext cx="2399384" cy="1015663"/>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sp>
        <p:nvSpPr>
          <p:cNvPr id="8" name="Plus 7"/>
          <p:cNvSpPr>
            <a:spLocks noChangeAspect="1"/>
          </p:cNvSpPr>
          <p:nvPr/>
        </p:nvSpPr>
        <p:spPr>
          <a:xfrm>
            <a:off x="2611828" y="2767503"/>
            <a:ext cx="180167" cy="193036"/>
          </a:xfrm>
          <a:prstGeom prst="mathPlus">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sp>
        <p:nvSpPr>
          <p:cNvPr id="22" name="TextBox 21"/>
          <p:cNvSpPr txBox="1"/>
          <p:nvPr/>
        </p:nvSpPr>
        <p:spPr>
          <a:xfrm>
            <a:off x="1547849" y="1699132"/>
            <a:ext cx="1779063" cy="947950"/>
          </a:xfrm>
          <a:prstGeom prst="rect">
            <a:avLst/>
          </a:prstGeom>
          <a:noFill/>
        </p:spPr>
        <p:txBody>
          <a:bodyPr wrap="square" lIns="85344" tIns="42671" rIns="85344" bIns="42671" rtlCol="0">
            <a:spAutoFit/>
          </a:bodyPr>
          <a:lstStyle/>
          <a:p>
            <a:pPr defTabSz="426702"/>
            <a:r>
              <a:rPr lang="en-US" sz="5600" b="1" spc="-140" dirty="0">
                <a:solidFill>
                  <a:srgbClr val="BFD730"/>
                </a:solidFill>
                <a:latin typeface="Arial"/>
                <a:cs typeface="Arial"/>
              </a:rPr>
              <a:t>200</a:t>
            </a:r>
            <a:endParaRPr lang="en-US" sz="5600" b="1" spc="-140" baseline="30000" dirty="0">
              <a:solidFill>
                <a:srgbClr val="BFD730"/>
              </a:solidFill>
              <a:latin typeface="Arial"/>
              <a:cs typeface="Arial"/>
            </a:endParaRPr>
          </a:p>
        </p:txBody>
      </p:sp>
      <p:sp>
        <p:nvSpPr>
          <p:cNvPr id="23" name="Rectangle 22"/>
          <p:cNvSpPr/>
          <p:nvPr/>
        </p:nvSpPr>
        <p:spPr>
          <a:xfrm>
            <a:off x="2756606" y="2042759"/>
            <a:ext cx="1196326" cy="361892"/>
          </a:xfrm>
          <a:prstGeom prst="rect">
            <a:avLst/>
          </a:prstGeom>
        </p:spPr>
        <p:txBody>
          <a:bodyPr wrap="square" lIns="85344" tIns="42671" rIns="85344" bIns="42671">
            <a:spAutoFit/>
          </a:bodyPr>
          <a:lstStyle/>
          <a:p>
            <a:pPr defTabSz="426702" fontAlgn="base">
              <a:lnSpc>
                <a:spcPct val="80000"/>
              </a:lnSpc>
            </a:pPr>
            <a:r>
              <a:rPr lang="en-US" sz="1120" b="1" spc="-37" dirty="0">
                <a:solidFill>
                  <a:srgbClr val="404040"/>
                </a:solidFill>
                <a:latin typeface="Arial"/>
                <a:cs typeface="Arial"/>
              </a:rPr>
              <a:t>MEMBER</a:t>
            </a:r>
            <a:br>
              <a:rPr lang="en-US" sz="1120" b="1" spc="-37" dirty="0">
                <a:solidFill>
                  <a:srgbClr val="404040"/>
                </a:solidFill>
                <a:latin typeface="Arial"/>
                <a:cs typeface="Arial"/>
              </a:rPr>
            </a:br>
            <a:r>
              <a:rPr lang="en-US" sz="1120" b="1" spc="-37" dirty="0">
                <a:solidFill>
                  <a:srgbClr val="404040"/>
                </a:solidFill>
                <a:latin typeface="Arial"/>
                <a:cs typeface="Arial"/>
              </a:rPr>
              <a:t>FOOD BANKS</a:t>
            </a:r>
          </a:p>
        </p:txBody>
      </p:sp>
      <p:sp>
        <p:nvSpPr>
          <p:cNvPr id="24" name="Round Diagonal Corner Rectangle 23"/>
          <p:cNvSpPr/>
          <p:nvPr/>
        </p:nvSpPr>
        <p:spPr>
          <a:xfrm>
            <a:off x="1503000" y="4263173"/>
            <a:ext cx="2399384" cy="1015663"/>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sp>
        <p:nvSpPr>
          <p:cNvPr id="25" name="TextBox 24"/>
          <p:cNvSpPr txBox="1"/>
          <p:nvPr/>
        </p:nvSpPr>
        <p:spPr>
          <a:xfrm>
            <a:off x="1547937" y="4263234"/>
            <a:ext cx="2021955" cy="947950"/>
          </a:xfrm>
          <a:prstGeom prst="rect">
            <a:avLst/>
          </a:prstGeom>
          <a:noFill/>
        </p:spPr>
        <p:txBody>
          <a:bodyPr wrap="square" lIns="85344" tIns="42671" rIns="85344" bIns="42671" rtlCol="0">
            <a:spAutoFit/>
          </a:bodyPr>
          <a:lstStyle/>
          <a:p>
            <a:pPr defTabSz="426702"/>
            <a:r>
              <a:rPr lang="en-US" sz="5600" b="1" spc="-140" dirty="0">
                <a:solidFill>
                  <a:srgbClr val="BFD730"/>
                </a:solidFill>
                <a:latin typeface="Arial"/>
                <a:cs typeface="Arial"/>
              </a:rPr>
              <a:t>60K</a:t>
            </a:r>
            <a:endParaRPr lang="en-US" sz="5600" b="1" spc="-140" baseline="30000" dirty="0">
              <a:solidFill>
                <a:srgbClr val="BFD730"/>
              </a:solidFill>
              <a:latin typeface="Arial"/>
              <a:cs typeface="Arial"/>
            </a:endParaRPr>
          </a:p>
        </p:txBody>
      </p:sp>
      <p:sp>
        <p:nvSpPr>
          <p:cNvPr id="26" name="Rectangle 25"/>
          <p:cNvSpPr/>
          <p:nvPr/>
        </p:nvSpPr>
        <p:spPr>
          <a:xfrm>
            <a:off x="2895062" y="4461582"/>
            <a:ext cx="1196326" cy="637608"/>
          </a:xfrm>
          <a:prstGeom prst="rect">
            <a:avLst/>
          </a:prstGeom>
        </p:spPr>
        <p:txBody>
          <a:bodyPr wrap="square" lIns="85344" tIns="42671" rIns="85344" bIns="42671">
            <a:spAutoFit/>
          </a:bodyPr>
          <a:lstStyle/>
          <a:p>
            <a:pPr defTabSz="426702" fontAlgn="base">
              <a:lnSpc>
                <a:spcPct val="80000"/>
              </a:lnSpc>
            </a:pPr>
            <a:r>
              <a:rPr lang="en-US" sz="1120" b="1" spc="-37" dirty="0">
                <a:solidFill>
                  <a:srgbClr val="404040"/>
                </a:solidFill>
                <a:latin typeface="Arial"/>
                <a:cs typeface="Arial"/>
              </a:rPr>
              <a:t>FOOD PANTRIES </a:t>
            </a:r>
            <a:br>
              <a:rPr lang="en-US" sz="1120" b="1" spc="-37" dirty="0">
                <a:solidFill>
                  <a:srgbClr val="404040"/>
                </a:solidFill>
                <a:latin typeface="Arial"/>
                <a:cs typeface="Arial"/>
              </a:rPr>
            </a:br>
            <a:r>
              <a:rPr lang="en-US" sz="1120" b="1" spc="-37" dirty="0">
                <a:solidFill>
                  <a:srgbClr val="404040"/>
                </a:solidFill>
                <a:latin typeface="Arial"/>
                <a:cs typeface="Arial"/>
              </a:rPr>
              <a:t>AND MEAL PROGRAMS </a:t>
            </a:r>
          </a:p>
        </p:txBody>
      </p:sp>
      <p:sp>
        <p:nvSpPr>
          <p:cNvPr id="27" name="Plus 26"/>
          <p:cNvSpPr>
            <a:spLocks noChangeAspect="1"/>
          </p:cNvSpPr>
          <p:nvPr/>
        </p:nvSpPr>
        <p:spPr>
          <a:xfrm>
            <a:off x="2611828" y="4032193"/>
            <a:ext cx="180167" cy="193036"/>
          </a:xfrm>
          <a:prstGeom prst="mathPlus">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sp>
        <p:nvSpPr>
          <p:cNvPr id="55" name="TextBox 54"/>
          <p:cNvSpPr txBox="1"/>
          <p:nvPr/>
        </p:nvSpPr>
        <p:spPr>
          <a:xfrm>
            <a:off x="5235977" y="3093710"/>
            <a:ext cx="3343795" cy="706666"/>
          </a:xfrm>
          <a:prstGeom prst="rect">
            <a:avLst/>
          </a:prstGeom>
          <a:noFill/>
        </p:spPr>
        <p:txBody>
          <a:bodyPr wrap="square" lIns="85344" tIns="42671" rIns="85344" bIns="42671" rtlCol="0">
            <a:spAutoFit/>
          </a:bodyPr>
          <a:lstStyle/>
          <a:p>
            <a:pPr algn="ctr" defTabSz="426702">
              <a:lnSpc>
                <a:spcPct val="80000"/>
              </a:lnSpc>
            </a:pPr>
            <a:r>
              <a:rPr lang="en-US" sz="3173" b="1" spc="-187" dirty="0">
                <a:solidFill>
                  <a:srgbClr val="404040"/>
                </a:solidFill>
                <a:latin typeface="Arial"/>
                <a:cs typeface="Arial"/>
              </a:rPr>
              <a:t>AMERICANS</a:t>
            </a:r>
          </a:p>
          <a:p>
            <a:pPr algn="ctr" defTabSz="426702">
              <a:lnSpc>
                <a:spcPct val="80000"/>
              </a:lnSpc>
            </a:pPr>
            <a:r>
              <a:rPr lang="en-US" sz="1867" b="1" spc="-56" dirty="0">
                <a:solidFill>
                  <a:srgbClr val="404040"/>
                </a:solidFill>
                <a:latin typeface="Arial"/>
                <a:cs typeface="Arial"/>
              </a:rPr>
              <a:t>SERVED ANNUALLY</a:t>
            </a:r>
          </a:p>
        </p:txBody>
      </p:sp>
      <p:pic>
        <p:nvPicPr>
          <p:cNvPr id="3" name="Picture 2" descr="GrayPeople.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43111" y="4085017"/>
            <a:ext cx="2577952" cy="902148"/>
          </a:xfrm>
          <a:prstGeom prst="rect">
            <a:avLst/>
          </a:prstGeom>
        </p:spPr>
      </p:pic>
      <p:grpSp>
        <p:nvGrpSpPr>
          <p:cNvPr id="5" name="Group 19"/>
          <p:cNvGrpSpPr/>
          <p:nvPr/>
        </p:nvGrpSpPr>
        <p:grpSpPr>
          <a:xfrm>
            <a:off x="2895085" y="3111867"/>
            <a:ext cx="802979" cy="907557"/>
            <a:chOff x="912205" y="4048633"/>
            <a:chExt cx="1797873" cy="1896555"/>
          </a:xfrm>
        </p:grpSpPr>
        <p:pic>
          <p:nvPicPr>
            <p:cNvPr id="28" name="Picture 27"/>
            <p:cNvPicPr>
              <a:picLocks noChangeAspect="1"/>
            </p:cNvPicPr>
            <p:nvPr/>
          </p:nvPicPr>
          <p:blipFill>
            <a:blip r:embed="rId4" cstate="print">
              <a:alphaModFix amt="56000"/>
              <a:biLevel thresh="25000"/>
              <a:extLst>
                <a:ext uri="{28A0092B-C50C-407E-A947-70E740481C1C}">
                  <a14:useLocalDpi xmlns:a14="http://schemas.microsoft.com/office/drawing/2010/main" val="0"/>
                </a:ext>
              </a:extLst>
            </a:blip>
            <a:stretch>
              <a:fillRect/>
            </a:stretch>
          </p:blipFill>
          <p:spPr>
            <a:xfrm>
              <a:off x="912205" y="4685869"/>
              <a:ext cx="281412" cy="1259319"/>
            </a:xfrm>
            <a:prstGeom prst="rect">
              <a:avLst/>
            </a:prstGeom>
          </p:spPr>
        </p:pic>
        <p:pic>
          <p:nvPicPr>
            <p:cNvPr id="29" name="Picture 28"/>
            <p:cNvPicPr>
              <a:picLocks noChangeAspect="1"/>
            </p:cNvPicPr>
            <p:nvPr/>
          </p:nvPicPr>
          <p:blipFill>
            <a:blip r:embed="rId4">
              <a:alphaModFix amt="56000"/>
              <a:biLevel thresh="25000"/>
              <a:extLst>
                <a:ext uri="{28A0092B-C50C-407E-A947-70E740481C1C}">
                  <a14:useLocalDpi xmlns:a14="http://schemas.microsoft.com/office/drawing/2010/main" val="0"/>
                </a:ext>
              </a:extLst>
            </a:blip>
            <a:stretch>
              <a:fillRect/>
            </a:stretch>
          </p:blipFill>
          <p:spPr>
            <a:xfrm>
              <a:off x="1291319" y="4048633"/>
              <a:ext cx="423811" cy="1896555"/>
            </a:xfrm>
            <a:prstGeom prst="rect">
              <a:avLst/>
            </a:prstGeom>
          </p:spPr>
        </p:pic>
        <p:pic>
          <p:nvPicPr>
            <p:cNvPr id="30" name="Picture 29"/>
            <p:cNvPicPr>
              <a:picLocks noChangeAspect="1"/>
            </p:cNvPicPr>
            <p:nvPr/>
          </p:nvPicPr>
          <p:blipFill>
            <a:blip r:embed="rId4">
              <a:alphaModFix amt="56000"/>
              <a:biLevel thresh="25000"/>
              <a:extLst>
                <a:ext uri="{28A0092B-C50C-407E-A947-70E740481C1C}">
                  <a14:useLocalDpi xmlns:a14="http://schemas.microsoft.com/office/drawing/2010/main" val="0"/>
                </a:ext>
              </a:extLst>
            </a:blip>
            <a:stretch>
              <a:fillRect/>
            </a:stretch>
          </p:blipFill>
          <p:spPr>
            <a:xfrm>
              <a:off x="1878948" y="4328280"/>
              <a:ext cx="361320" cy="1616908"/>
            </a:xfrm>
            <a:prstGeom prst="rect">
              <a:avLst/>
            </a:prstGeom>
          </p:spPr>
        </p:pic>
        <p:pic>
          <p:nvPicPr>
            <p:cNvPr id="31" name="Picture 30"/>
            <p:cNvPicPr>
              <a:picLocks noChangeAspect="1"/>
            </p:cNvPicPr>
            <p:nvPr/>
          </p:nvPicPr>
          <p:blipFill>
            <a:blip r:embed="rId4" cstate="print">
              <a:alphaModFix amt="56000"/>
              <a:biLevel thresh="25000"/>
              <a:extLst>
                <a:ext uri="{28A0092B-C50C-407E-A947-70E740481C1C}">
                  <a14:useLocalDpi xmlns:a14="http://schemas.microsoft.com/office/drawing/2010/main" val="0"/>
                </a:ext>
              </a:extLst>
            </a:blip>
            <a:stretch>
              <a:fillRect/>
            </a:stretch>
          </p:blipFill>
          <p:spPr>
            <a:xfrm>
              <a:off x="2428666" y="4685869"/>
              <a:ext cx="281412" cy="1259319"/>
            </a:xfrm>
            <a:prstGeom prst="rect">
              <a:avLst/>
            </a:prstGeom>
          </p:spPr>
        </p:pic>
      </p:grpSp>
    </p:spTree>
    <p:extLst>
      <p:ext uri="{BB962C8B-B14F-4D97-AF65-F5344CB8AC3E}">
        <p14:creationId xmlns:p14="http://schemas.microsoft.com/office/powerpoint/2010/main" val="1289721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41D"/>
                </a:solidFill>
              </a:rPr>
              <a:t>The Feeding America Network Serves </a:t>
            </a:r>
            <a:r>
              <a:rPr lang="en-US" dirty="0">
                <a:solidFill>
                  <a:srgbClr val="F7941D"/>
                </a:solidFill>
              </a:rPr>
              <a:t>V</a:t>
            </a:r>
            <a:r>
              <a:rPr lang="en-US" dirty="0" smtClean="0">
                <a:solidFill>
                  <a:srgbClr val="F7941D"/>
                </a:solidFill>
              </a:rPr>
              <a:t>irtually </a:t>
            </a:r>
            <a:r>
              <a:rPr lang="en-US" dirty="0">
                <a:solidFill>
                  <a:srgbClr val="F7941D"/>
                </a:solidFill>
              </a:rPr>
              <a:t>E</a:t>
            </a:r>
            <a:r>
              <a:rPr lang="en-US" dirty="0" smtClean="0">
                <a:solidFill>
                  <a:srgbClr val="F7941D"/>
                </a:solidFill>
              </a:rPr>
              <a:t>very Community</a:t>
            </a:r>
            <a:endParaRPr lang="en-US" dirty="0">
              <a:solidFill>
                <a:srgbClr val="F7941D"/>
              </a:solidFill>
            </a:endParaRPr>
          </a:p>
        </p:txBody>
      </p:sp>
      <p:sp>
        <p:nvSpPr>
          <p:cNvPr id="4" name="Round Diagonal Corner Rectangle 3"/>
          <p:cNvSpPr/>
          <p:nvPr/>
        </p:nvSpPr>
        <p:spPr>
          <a:xfrm>
            <a:off x="1006248" y="1469814"/>
            <a:ext cx="7996190" cy="4089525"/>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1"/>
            <a:endParaRPr lang="en-US">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273" y="1603637"/>
            <a:ext cx="7709407" cy="3826915"/>
          </a:xfrm>
          <a:prstGeom prst="rect">
            <a:avLst/>
          </a:prstGeom>
        </p:spPr>
      </p:pic>
    </p:spTree>
    <p:extLst>
      <p:ext uri="{BB962C8B-B14F-4D97-AF65-F5344CB8AC3E}">
        <p14:creationId xmlns:p14="http://schemas.microsoft.com/office/powerpoint/2010/main" val="3853826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wewo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200" y="438573"/>
            <a:ext cx="3319882" cy="5500421"/>
          </a:xfrm>
          <a:prstGeom prst="rect">
            <a:avLst/>
          </a:prstGeom>
        </p:spPr>
      </p:pic>
      <p:sp>
        <p:nvSpPr>
          <p:cNvPr id="4" name="Round Diagonal Corner Rectangle 3"/>
          <p:cNvSpPr/>
          <p:nvPr/>
        </p:nvSpPr>
        <p:spPr>
          <a:xfrm>
            <a:off x="757556" y="458788"/>
            <a:ext cx="5184254" cy="5486400"/>
          </a:xfrm>
          <a:prstGeom prst="round2DiagRect">
            <a:avLst>
              <a:gd name="adj1" fmla="val 4833"/>
              <a:gd name="adj2" fmla="val 0"/>
            </a:avLst>
          </a:prstGeom>
          <a:solidFill>
            <a:srgbClr val="F7941D"/>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sp>
        <p:nvSpPr>
          <p:cNvPr id="10" name="Title 1"/>
          <p:cNvSpPr txBox="1">
            <a:spLocks/>
          </p:cNvSpPr>
          <p:nvPr/>
        </p:nvSpPr>
        <p:spPr>
          <a:xfrm>
            <a:off x="873490" y="603315"/>
            <a:ext cx="5025672" cy="614346"/>
          </a:xfrm>
          <a:prstGeom prst="rect">
            <a:avLst/>
          </a:prstGeom>
        </p:spPr>
        <p:txBody>
          <a:bodyPr lIns="85344" tIns="42671" rIns="85344" bIns="42671" anchor="ctr" anchorCtr="0"/>
          <a:lstStyle>
            <a:lvl1pPr algn="l" defTabSz="457200" rtl="0" eaLnBrk="1" latinLnBrk="0" hangingPunct="1">
              <a:spcBef>
                <a:spcPct val="0"/>
              </a:spcBef>
              <a:buNone/>
              <a:defRPr sz="2200" b="1" kern="1200" spc="-70">
                <a:solidFill>
                  <a:srgbClr val="F7941D"/>
                </a:solidFill>
                <a:latin typeface="Arial"/>
                <a:ea typeface="+mj-ea"/>
                <a:cs typeface="Arial"/>
              </a:defRPr>
            </a:lvl1pPr>
          </a:lstStyle>
          <a:p>
            <a:pPr>
              <a:lnSpc>
                <a:spcPct val="90000"/>
              </a:lnSpc>
            </a:pPr>
            <a:r>
              <a:rPr lang="en-US" sz="2053" dirty="0">
                <a:solidFill>
                  <a:prstClr val="white"/>
                </a:solidFill>
              </a:rPr>
              <a:t>How We Work</a:t>
            </a:r>
          </a:p>
        </p:txBody>
      </p:sp>
      <p:sp>
        <p:nvSpPr>
          <p:cNvPr id="2" name="Rectangle 1"/>
          <p:cNvSpPr/>
          <p:nvPr/>
        </p:nvSpPr>
        <p:spPr>
          <a:xfrm>
            <a:off x="1885236" y="1448990"/>
            <a:ext cx="3899697" cy="804385"/>
          </a:xfrm>
          <a:prstGeom prst="rect">
            <a:avLst/>
          </a:prstGeom>
        </p:spPr>
        <p:txBody>
          <a:bodyPr wrap="square" lIns="85344" tIns="42671" rIns="85344" bIns="42671">
            <a:spAutoFit/>
          </a:bodyPr>
          <a:lstStyle/>
          <a:p>
            <a:pPr marL="102231" defTabSz="426702">
              <a:buClr>
                <a:srgbClr val="F7941D"/>
              </a:buClr>
            </a:pPr>
            <a:r>
              <a:rPr lang="en-US" sz="1307" b="1" kern="0" spc="-47" dirty="0">
                <a:solidFill>
                  <a:srgbClr val="FFFFFF"/>
                </a:solidFill>
                <a:latin typeface="Arial"/>
                <a:ea typeface="Verdana" pitchFamily="34" charset="0"/>
                <a:cs typeface="Arial"/>
              </a:rPr>
              <a:t>We Secure Donations</a:t>
            </a:r>
            <a:r>
              <a:rPr lang="en-US" sz="2240" dirty="0">
                <a:solidFill>
                  <a:srgbClr val="FFFFFF"/>
                </a:solidFill>
                <a:latin typeface="Arial"/>
                <a:ea typeface="Verdana" pitchFamily="34" charset="0"/>
                <a:cs typeface="Arial"/>
              </a:rPr>
              <a:t/>
            </a:r>
            <a:br>
              <a:rPr lang="en-US" sz="2240" dirty="0">
                <a:solidFill>
                  <a:srgbClr val="FFFFFF"/>
                </a:solidFill>
                <a:latin typeface="Arial"/>
                <a:ea typeface="Verdana" pitchFamily="34" charset="0"/>
                <a:cs typeface="Arial"/>
              </a:rPr>
            </a:br>
            <a:r>
              <a:rPr lang="en-US" sz="1120" dirty="0">
                <a:solidFill>
                  <a:prstClr val="white"/>
                </a:solidFill>
                <a:latin typeface="Arial"/>
                <a:ea typeface="Verdana" pitchFamily="34" charset="0"/>
                <a:cs typeface="Arial"/>
              </a:rPr>
              <a:t>The Feeding America network secures donations from national and local retailers, food companies and government agencies.</a:t>
            </a:r>
          </a:p>
        </p:txBody>
      </p:sp>
      <p:sp>
        <p:nvSpPr>
          <p:cNvPr id="9" name="Rectangle 8"/>
          <p:cNvSpPr/>
          <p:nvPr/>
        </p:nvSpPr>
        <p:spPr>
          <a:xfrm>
            <a:off x="1885236" y="2470158"/>
            <a:ext cx="3899697" cy="804385"/>
          </a:xfrm>
          <a:prstGeom prst="rect">
            <a:avLst/>
          </a:prstGeom>
        </p:spPr>
        <p:txBody>
          <a:bodyPr wrap="square" lIns="85344" tIns="42671" rIns="85344" bIns="42671">
            <a:spAutoFit/>
          </a:bodyPr>
          <a:lstStyle/>
          <a:p>
            <a:pPr marL="102231" defTabSz="426702">
              <a:buClr>
                <a:srgbClr val="F7941D"/>
              </a:buClr>
            </a:pPr>
            <a:r>
              <a:rPr lang="en-US" sz="1307" b="1" kern="0" spc="-47" dirty="0">
                <a:solidFill>
                  <a:srgbClr val="FFFFFF"/>
                </a:solidFill>
                <a:latin typeface="Arial"/>
                <a:ea typeface="Verdana" pitchFamily="34" charset="0"/>
                <a:cs typeface="Arial"/>
              </a:rPr>
              <a:t>We Move Food</a:t>
            </a:r>
          </a:p>
          <a:p>
            <a:pPr marL="102231" defTabSz="426702">
              <a:buClr>
                <a:srgbClr val="F7941D"/>
              </a:buClr>
            </a:pPr>
            <a:r>
              <a:rPr lang="en-US" sz="1120" dirty="0">
                <a:solidFill>
                  <a:prstClr val="white"/>
                </a:solidFill>
                <a:latin typeface="Arial"/>
                <a:ea typeface="Verdana" pitchFamily="34" charset="0"/>
                <a:cs typeface="Arial"/>
              </a:rPr>
              <a:t>The Feeding America network of food banks moves donated food and grocery products to where they are needed most. </a:t>
            </a:r>
          </a:p>
        </p:txBody>
      </p:sp>
      <p:sp>
        <p:nvSpPr>
          <p:cNvPr id="11" name="Rectangle 10"/>
          <p:cNvSpPr/>
          <p:nvPr/>
        </p:nvSpPr>
        <p:spPr>
          <a:xfrm>
            <a:off x="1885236" y="3535413"/>
            <a:ext cx="3899697" cy="804385"/>
          </a:xfrm>
          <a:prstGeom prst="rect">
            <a:avLst/>
          </a:prstGeom>
        </p:spPr>
        <p:txBody>
          <a:bodyPr wrap="square" lIns="85344" tIns="42671" rIns="85344" bIns="42671">
            <a:spAutoFit/>
          </a:bodyPr>
          <a:lstStyle/>
          <a:p>
            <a:pPr marL="102231" defTabSz="426702">
              <a:buClr>
                <a:srgbClr val="F7941D"/>
              </a:buClr>
            </a:pPr>
            <a:r>
              <a:rPr lang="en-US" sz="1307" b="1" kern="0" spc="-47" dirty="0">
                <a:solidFill>
                  <a:srgbClr val="FFFFFF"/>
                </a:solidFill>
                <a:latin typeface="Arial"/>
                <a:ea typeface="Verdana" pitchFamily="34" charset="0"/>
                <a:cs typeface="Arial"/>
              </a:rPr>
              <a:t>We Safely Store and Distribute Donations</a:t>
            </a:r>
            <a:r>
              <a:rPr lang="en-US" sz="2240" dirty="0">
                <a:solidFill>
                  <a:srgbClr val="FFFFFF"/>
                </a:solidFill>
                <a:latin typeface="Arial"/>
                <a:ea typeface="Verdana" pitchFamily="34" charset="0"/>
                <a:cs typeface="Arial"/>
              </a:rPr>
              <a:t/>
            </a:r>
            <a:br>
              <a:rPr lang="en-US" sz="2240" dirty="0">
                <a:solidFill>
                  <a:srgbClr val="FFFFFF"/>
                </a:solidFill>
                <a:latin typeface="Arial"/>
                <a:ea typeface="Verdana" pitchFamily="34" charset="0"/>
                <a:cs typeface="Arial"/>
              </a:rPr>
            </a:br>
            <a:r>
              <a:rPr lang="en-US" sz="1120" dirty="0">
                <a:solidFill>
                  <a:prstClr val="white"/>
                </a:solidFill>
                <a:latin typeface="Arial"/>
                <a:ea typeface="Verdana" pitchFamily="34" charset="0"/>
                <a:cs typeface="Arial"/>
              </a:rPr>
              <a:t>Member food banks ensure the safe storage </a:t>
            </a:r>
            <a:br>
              <a:rPr lang="en-US" sz="1120" dirty="0">
                <a:solidFill>
                  <a:prstClr val="white"/>
                </a:solidFill>
                <a:latin typeface="Arial"/>
                <a:ea typeface="Verdana" pitchFamily="34" charset="0"/>
                <a:cs typeface="Arial"/>
              </a:rPr>
            </a:br>
            <a:r>
              <a:rPr lang="en-US" sz="1120" dirty="0">
                <a:solidFill>
                  <a:prstClr val="white"/>
                </a:solidFill>
                <a:latin typeface="Arial"/>
                <a:ea typeface="Verdana" pitchFamily="34" charset="0"/>
                <a:cs typeface="Arial"/>
              </a:rPr>
              <a:t>and reliable distribution of donated goods to local charitable feeding programs.</a:t>
            </a:r>
          </a:p>
        </p:txBody>
      </p:sp>
      <p:sp>
        <p:nvSpPr>
          <p:cNvPr id="13" name="Rectangle 12"/>
          <p:cNvSpPr/>
          <p:nvPr/>
        </p:nvSpPr>
        <p:spPr>
          <a:xfrm>
            <a:off x="1885236" y="4675532"/>
            <a:ext cx="3899697" cy="804385"/>
          </a:xfrm>
          <a:prstGeom prst="rect">
            <a:avLst/>
          </a:prstGeom>
        </p:spPr>
        <p:txBody>
          <a:bodyPr wrap="square" lIns="85344" tIns="42671" rIns="85344" bIns="42671">
            <a:spAutoFit/>
          </a:bodyPr>
          <a:lstStyle/>
          <a:p>
            <a:pPr marL="102231" defTabSz="426702">
              <a:buClr>
                <a:srgbClr val="F7941D"/>
              </a:buClr>
            </a:pPr>
            <a:r>
              <a:rPr lang="en-US" sz="1307" b="1" kern="0" spc="-47" dirty="0">
                <a:solidFill>
                  <a:srgbClr val="FFFFFF"/>
                </a:solidFill>
                <a:latin typeface="Arial"/>
                <a:ea typeface="Verdana" pitchFamily="34" charset="0"/>
                <a:cs typeface="Arial"/>
              </a:rPr>
              <a:t>We Feed People in Need</a:t>
            </a:r>
            <a:br>
              <a:rPr lang="en-US" sz="1307" b="1" kern="0" spc="-47" dirty="0">
                <a:solidFill>
                  <a:srgbClr val="FFFFFF"/>
                </a:solidFill>
                <a:latin typeface="Arial"/>
                <a:ea typeface="Verdana" pitchFamily="34" charset="0"/>
                <a:cs typeface="Arial"/>
              </a:rPr>
            </a:br>
            <a:r>
              <a:rPr lang="en-US" sz="1120" dirty="0">
                <a:solidFill>
                  <a:prstClr val="white"/>
                </a:solidFill>
                <a:latin typeface="Arial"/>
                <a:ea typeface="Verdana" pitchFamily="34" charset="0"/>
                <a:cs typeface="Arial"/>
              </a:rPr>
              <a:t>Food banks provide food and grocery items to people in need at food pantries, soup kitchens, youth programs, senior centers and emergency shelters.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657" y="4747080"/>
            <a:ext cx="876635" cy="782710"/>
          </a:xfrm>
          <a:prstGeom prst="rect">
            <a:avLst/>
          </a:prstGeom>
        </p:spPr>
      </p:pic>
      <p:cxnSp>
        <p:nvCxnSpPr>
          <p:cNvPr id="15" name="Straight Connector 14"/>
          <p:cNvCxnSpPr/>
          <p:nvPr/>
        </p:nvCxnSpPr>
        <p:spPr>
          <a:xfrm>
            <a:off x="1008595" y="4481022"/>
            <a:ext cx="4699180" cy="0"/>
          </a:xfrm>
          <a:prstGeom prst="line">
            <a:avLst/>
          </a:prstGeom>
          <a:ln w="9525" cap="flat" cmpd="sng" algn="ctr">
            <a:solidFill>
              <a:schemeClr val="bg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008595" y="3399167"/>
            <a:ext cx="4699180" cy="0"/>
          </a:xfrm>
          <a:prstGeom prst="line">
            <a:avLst/>
          </a:prstGeom>
          <a:ln w="9525" cap="flat" cmpd="sng" algn="ctr">
            <a:solidFill>
              <a:schemeClr val="bg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08595" y="2386587"/>
            <a:ext cx="4699180" cy="0"/>
          </a:xfrm>
          <a:prstGeom prst="line">
            <a:avLst/>
          </a:prstGeom>
          <a:ln w="9525" cap="flat" cmpd="sng" algn="ctr">
            <a:solidFill>
              <a:schemeClr val="bg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5">
            <a:lum bright="100000" contrast="-100000"/>
            <a:extLst>
              <a:ext uri="{28A0092B-C50C-407E-A947-70E740481C1C}">
                <a14:useLocalDpi xmlns:a14="http://schemas.microsoft.com/office/drawing/2010/main" val="0"/>
              </a:ext>
            </a:extLst>
          </a:blip>
          <a:stretch>
            <a:fillRect/>
          </a:stretch>
        </p:blipFill>
        <p:spPr>
          <a:xfrm flipH="1">
            <a:off x="1075148" y="3650530"/>
            <a:ext cx="741913" cy="672613"/>
          </a:xfrm>
          <a:prstGeom prst="rect">
            <a:avLst/>
          </a:prstGeom>
        </p:spPr>
      </p:pic>
      <p:pic>
        <p:nvPicPr>
          <p:cNvPr id="19" name="Picture 18"/>
          <p:cNvPicPr>
            <a:picLocks noChangeAspect="1"/>
          </p:cNvPicPr>
          <p:nvPr/>
        </p:nvPicPr>
        <p:blipFill>
          <a:blip r:embed="rId6">
            <a:lum bright="100000" contrast="-100000"/>
            <a:extLst>
              <a:ext uri="{28A0092B-C50C-407E-A947-70E740481C1C}">
                <a14:useLocalDpi xmlns:a14="http://schemas.microsoft.com/office/drawing/2010/main" val="0"/>
              </a:ext>
            </a:extLst>
          </a:blip>
          <a:stretch>
            <a:fillRect/>
          </a:stretch>
        </p:blipFill>
        <p:spPr>
          <a:xfrm>
            <a:off x="1168544" y="2567035"/>
            <a:ext cx="513454" cy="682161"/>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9735" y="1741991"/>
            <a:ext cx="677328" cy="357744"/>
          </a:xfrm>
          <a:prstGeom prst="rect">
            <a:avLst/>
          </a:prstGeom>
        </p:spPr>
      </p:pic>
    </p:spTree>
    <p:extLst>
      <p:ext uri="{BB962C8B-B14F-4D97-AF65-F5344CB8AC3E}">
        <p14:creationId xmlns:p14="http://schemas.microsoft.com/office/powerpoint/2010/main" val="37484528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Diagonal Corner Rectangle 12"/>
          <p:cNvSpPr/>
          <p:nvPr/>
        </p:nvSpPr>
        <p:spPr>
          <a:xfrm>
            <a:off x="1348038" y="1657076"/>
            <a:ext cx="3508813" cy="1110143"/>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sp>
        <p:nvSpPr>
          <p:cNvPr id="17" name="Round Diagonal Corner Rectangle 16"/>
          <p:cNvSpPr/>
          <p:nvPr/>
        </p:nvSpPr>
        <p:spPr>
          <a:xfrm>
            <a:off x="5176070" y="1657076"/>
            <a:ext cx="3508813" cy="1110143"/>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sp>
        <p:nvSpPr>
          <p:cNvPr id="15" name="Round Diagonal Corner Rectangle 14"/>
          <p:cNvSpPr/>
          <p:nvPr/>
        </p:nvSpPr>
        <p:spPr>
          <a:xfrm>
            <a:off x="1348038" y="4193224"/>
            <a:ext cx="3508813" cy="1110143"/>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sp>
        <p:nvSpPr>
          <p:cNvPr id="14" name="Round Diagonal Corner Rectangle 13"/>
          <p:cNvSpPr/>
          <p:nvPr/>
        </p:nvSpPr>
        <p:spPr>
          <a:xfrm>
            <a:off x="1348038" y="2927148"/>
            <a:ext cx="3508813" cy="1110143"/>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sp>
        <p:nvSpPr>
          <p:cNvPr id="2" name="Title 1"/>
          <p:cNvSpPr>
            <a:spLocks noGrp="1"/>
          </p:cNvSpPr>
          <p:nvPr>
            <p:ph type="title"/>
          </p:nvPr>
        </p:nvSpPr>
        <p:spPr/>
        <p:txBody>
          <a:bodyPr/>
          <a:lstStyle/>
          <a:p>
            <a:r>
              <a:rPr lang="en-US" dirty="0" smtClean="0">
                <a:solidFill>
                  <a:srgbClr val="F7941D"/>
                </a:solidFill>
              </a:rPr>
              <a:t>The Impact of the Feeding America Network </a:t>
            </a:r>
            <a:endParaRPr lang="en-US" strike="sngStrike" dirty="0">
              <a:solidFill>
                <a:srgbClr val="F7941D"/>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574" y="1859622"/>
            <a:ext cx="853818" cy="77638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679" y="2879978"/>
            <a:ext cx="921833" cy="1149790"/>
          </a:xfrm>
          <a:prstGeom prst="rect">
            <a:avLst/>
          </a:prstGeom>
        </p:spPr>
      </p:pic>
      <p:sp>
        <p:nvSpPr>
          <p:cNvPr id="16" name="Round Diagonal Corner Rectangle 15"/>
          <p:cNvSpPr/>
          <p:nvPr/>
        </p:nvSpPr>
        <p:spPr>
          <a:xfrm>
            <a:off x="5176070" y="4193224"/>
            <a:ext cx="3508813" cy="1110143"/>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sp>
        <p:nvSpPr>
          <p:cNvPr id="18" name="Round Diagonal Corner Rectangle 17"/>
          <p:cNvSpPr/>
          <p:nvPr/>
        </p:nvSpPr>
        <p:spPr>
          <a:xfrm>
            <a:off x="5176070" y="2927148"/>
            <a:ext cx="3508813" cy="1110143"/>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4157" y="4287822"/>
            <a:ext cx="863908" cy="92561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1120" y="1812527"/>
            <a:ext cx="1104798" cy="87066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6431" y="3043557"/>
            <a:ext cx="1130171" cy="9602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2993" y="4114504"/>
            <a:ext cx="1266033" cy="1300122"/>
          </a:xfrm>
          <a:prstGeom prst="rect">
            <a:avLst/>
          </a:prstGeom>
        </p:spPr>
      </p:pic>
      <p:sp>
        <p:nvSpPr>
          <p:cNvPr id="4" name="TextBox 3"/>
          <p:cNvSpPr txBox="1"/>
          <p:nvPr/>
        </p:nvSpPr>
        <p:spPr>
          <a:xfrm>
            <a:off x="2357623" y="1775485"/>
            <a:ext cx="2396827" cy="832983"/>
          </a:xfrm>
          <a:prstGeom prst="rect">
            <a:avLst/>
          </a:prstGeom>
          <a:noFill/>
        </p:spPr>
        <p:txBody>
          <a:bodyPr wrap="square" lIns="85344" tIns="42671" rIns="85344" bIns="42671" rtlCol="0">
            <a:spAutoFit/>
          </a:bodyPr>
          <a:lstStyle/>
          <a:p>
            <a:pPr defTabSz="426702">
              <a:buClr>
                <a:srgbClr val="F7941D"/>
              </a:buClr>
            </a:pPr>
            <a:r>
              <a:rPr lang="en-US" sz="1120" b="1" kern="0" spc="-37" dirty="0">
                <a:solidFill>
                  <a:srgbClr val="404040"/>
                </a:solidFill>
                <a:latin typeface="Arial"/>
                <a:ea typeface="Verdana" pitchFamily="34" charset="0"/>
                <a:cs typeface="Arial"/>
              </a:rPr>
              <a:t>We serve</a:t>
            </a:r>
            <a:endParaRPr lang="en-US" sz="1120" b="1" kern="0" spc="-47" dirty="0">
              <a:solidFill>
                <a:srgbClr val="404040"/>
              </a:solidFill>
              <a:latin typeface="Arial"/>
              <a:ea typeface="Verdana" pitchFamily="34" charset="0"/>
              <a:cs typeface="Arial"/>
            </a:endParaRPr>
          </a:p>
          <a:p>
            <a:pPr defTabSz="426702">
              <a:buClr>
                <a:srgbClr val="F7941D"/>
              </a:buClr>
            </a:pPr>
            <a:r>
              <a:rPr lang="en-US" sz="1493" b="1" kern="0" spc="-47" dirty="0">
                <a:solidFill>
                  <a:srgbClr val="F7941D"/>
                </a:solidFill>
                <a:latin typeface="Arial"/>
                <a:ea typeface="Verdana" pitchFamily="34" charset="0"/>
                <a:cs typeface="Arial"/>
              </a:rPr>
              <a:t>46 MILLION AMERICANS </a:t>
            </a:r>
            <a:r>
              <a:rPr lang="en-US" sz="1493" dirty="0">
                <a:solidFill>
                  <a:srgbClr val="404040"/>
                </a:solidFill>
                <a:latin typeface="Arial"/>
                <a:ea typeface="Verdana" pitchFamily="34" charset="0"/>
                <a:cs typeface="Arial"/>
              </a:rPr>
              <a:t/>
            </a:r>
            <a:br>
              <a:rPr lang="en-US" sz="1493" dirty="0">
                <a:solidFill>
                  <a:srgbClr val="404040"/>
                </a:solidFill>
                <a:latin typeface="Arial"/>
                <a:ea typeface="Verdana" pitchFamily="34" charset="0"/>
                <a:cs typeface="Arial"/>
              </a:rPr>
            </a:br>
            <a:r>
              <a:rPr lang="en-US" sz="1120" b="1" kern="0" spc="-37" dirty="0">
                <a:solidFill>
                  <a:srgbClr val="404040"/>
                </a:solidFill>
                <a:latin typeface="Arial"/>
                <a:ea typeface="Verdana" pitchFamily="34" charset="0"/>
                <a:cs typeface="Arial"/>
              </a:rPr>
              <a:t>annually, including 12 million children and 7 million seniors</a:t>
            </a:r>
          </a:p>
        </p:txBody>
      </p:sp>
      <p:sp>
        <p:nvSpPr>
          <p:cNvPr id="19" name="TextBox 18"/>
          <p:cNvSpPr txBox="1"/>
          <p:nvPr/>
        </p:nvSpPr>
        <p:spPr>
          <a:xfrm>
            <a:off x="2340500" y="3130071"/>
            <a:ext cx="2413956" cy="660628"/>
          </a:xfrm>
          <a:prstGeom prst="rect">
            <a:avLst/>
          </a:prstGeom>
          <a:noFill/>
        </p:spPr>
        <p:txBody>
          <a:bodyPr wrap="square" lIns="85344" tIns="42671" rIns="85344" bIns="42671" rtlCol="0">
            <a:spAutoFit/>
          </a:bodyPr>
          <a:lstStyle/>
          <a:p>
            <a:pPr defTabSz="426702">
              <a:buClr>
                <a:srgbClr val="F7941D"/>
              </a:buClr>
            </a:pPr>
            <a:r>
              <a:rPr lang="en-US" sz="1120" b="1" kern="0" spc="-37" dirty="0">
                <a:solidFill>
                  <a:srgbClr val="404040"/>
                </a:solidFill>
                <a:latin typeface="Arial"/>
                <a:ea typeface="Verdana" pitchFamily="34" charset="0"/>
                <a:cs typeface="Arial"/>
              </a:rPr>
              <a:t>We provide</a:t>
            </a:r>
            <a:endParaRPr lang="en-US" sz="1120" b="1" kern="0" spc="-47" dirty="0">
              <a:solidFill>
                <a:srgbClr val="F7941D"/>
              </a:solidFill>
              <a:latin typeface="Arial"/>
              <a:ea typeface="Verdana" pitchFamily="34" charset="0"/>
              <a:cs typeface="Arial"/>
            </a:endParaRPr>
          </a:p>
          <a:p>
            <a:pPr defTabSz="426702">
              <a:buClr>
                <a:srgbClr val="F7941D"/>
              </a:buClr>
            </a:pPr>
            <a:r>
              <a:rPr lang="en-US" sz="1493" b="1" kern="0" spc="-47" dirty="0">
                <a:solidFill>
                  <a:srgbClr val="F7941D"/>
                </a:solidFill>
                <a:latin typeface="Arial"/>
                <a:ea typeface="Verdana" pitchFamily="34" charset="0"/>
                <a:cs typeface="Arial"/>
              </a:rPr>
              <a:t>3.7 BILLION MEALS</a:t>
            </a:r>
            <a:r>
              <a:rPr lang="en-US" sz="1493" dirty="0">
                <a:solidFill>
                  <a:srgbClr val="F7941D"/>
                </a:solidFill>
                <a:latin typeface="Arial"/>
                <a:ea typeface="Verdana" pitchFamily="34" charset="0"/>
                <a:cs typeface="Arial"/>
              </a:rPr>
              <a:t/>
            </a:r>
            <a:br>
              <a:rPr lang="en-US" sz="1493" dirty="0">
                <a:solidFill>
                  <a:srgbClr val="F7941D"/>
                </a:solidFill>
                <a:latin typeface="Arial"/>
                <a:ea typeface="Verdana" pitchFamily="34" charset="0"/>
                <a:cs typeface="Arial"/>
              </a:rPr>
            </a:br>
            <a:r>
              <a:rPr lang="en-US" sz="1120" b="1" kern="0" spc="-37" dirty="0">
                <a:solidFill>
                  <a:srgbClr val="404040"/>
                </a:solidFill>
                <a:latin typeface="Arial"/>
                <a:ea typeface="Verdana" pitchFamily="34" charset="0"/>
                <a:cs typeface="Arial"/>
              </a:rPr>
              <a:t>each year to people in need</a:t>
            </a:r>
          </a:p>
        </p:txBody>
      </p:sp>
      <p:sp>
        <p:nvSpPr>
          <p:cNvPr id="20" name="TextBox 19"/>
          <p:cNvSpPr txBox="1"/>
          <p:nvPr/>
        </p:nvSpPr>
        <p:spPr>
          <a:xfrm>
            <a:off x="2324520" y="4384876"/>
            <a:ext cx="2429912" cy="660628"/>
          </a:xfrm>
          <a:prstGeom prst="rect">
            <a:avLst/>
          </a:prstGeom>
          <a:noFill/>
        </p:spPr>
        <p:txBody>
          <a:bodyPr wrap="square" lIns="85344" tIns="42671" rIns="85344" bIns="42671" rtlCol="0">
            <a:spAutoFit/>
          </a:bodyPr>
          <a:lstStyle/>
          <a:p>
            <a:pPr defTabSz="426650">
              <a:buClr>
                <a:srgbClr val="F7941D"/>
              </a:buClr>
            </a:pPr>
            <a:r>
              <a:rPr lang="en-US" sz="1120" b="1" kern="0" spc="-37" dirty="0">
                <a:solidFill>
                  <a:srgbClr val="404040"/>
                </a:solidFill>
                <a:latin typeface="Arial"/>
                <a:ea typeface="Verdana" pitchFamily="34" charset="0"/>
                <a:cs typeface="Arial"/>
              </a:rPr>
              <a:t>We conduct SNAP application assistance to enable access to</a:t>
            </a:r>
            <a:endParaRPr lang="en-US" sz="1120" b="1" kern="0" spc="-47" dirty="0">
              <a:solidFill>
                <a:srgbClr val="F7941D"/>
              </a:solidFill>
              <a:latin typeface="Arial"/>
              <a:ea typeface="Verdana" pitchFamily="34" charset="0"/>
              <a:cs typeface="Arial"/>
            </a:endParaRPr>
          </a:p>
          <a:p>
            <a:pPr defTabSz="426702">
              <a:buClr>
                <a:srgbClr val="F7941D"/>
              </a:buClr>
            </a:pPr>
            <a:r>
              <a:rPr lang="en-US" sz="1493" b="1" kern="0" spc="-47" dirty="0">
                <a:solidFill>
                  <a:srgbClr val="F7941D"/>
                </a:solidFill>
                <a:latin typeface="Arial"/>
                <a:ea typeface="Verdana" pitchFamily="34" charset="0"/>
                <a:cs typeface="Arial"/>
              </a:rPr>
              <a:t>185 MILLION MEALS</a:t>
            </a:r>
            <a:endParaRPr lang="en-US" sz="1120" b="1" kern="0" spc="-37" dirty="0">
              <a:solidFill>
                <a:srgbClr val="404040"/>
              </a:solidFill>
              <a:latin typeface="Arial"/>
              <a:ea typeface="Verdana" pitchFamily="34" charset="0"/>
              <a:cs typeface="Arial"/>
            </a:endParaRPr>
          </a:p>
        </p:txBody>
      </p:sp>
      <p:sp>
        <p:nvSpPr>
          <p:cNvPr id="23" name="TextBox 22"/>
          <p:cNvSpPr txBox="1"/>
          <p:nvPr/>
        </p:nvSpPr>
        <p:spPr>
          <a:xfrm>
            <a:off x="6288008" y="1855699"/>
            <a:ext cx="2396827" cy="660628"/>
          </a:xfrm>
          <a:prstGeom prst="rect">
            <a:avLst/>
          </a:prstGeom>
          <a:noFill/>
        </p:spPr>
        <p:txBody>
          <a:bodyPr wrap="square" lIns="85344" tIns="42671" rIns="85344" bIns="42671" rtlCol="0">
            <a:spAutoFit/>
          </a:bodyPr>
          <a:lstStyle/>
          <a:p>
            <a:pPr defTabSz="426702">
              <a:buClr>
                <a:srgbClr val="F7941D"/>
              </a:buClr>
            </a:pPr>
            <a:r>
              <a:rPr lang="en-US" sz="1120" b="1" kern="0" spc="-37" dirty="0">
                <a:solidFill>
                  <a:srgbClr val="404040"/>
                </a:solidFill>
                <a:latin typeface="Arial"/>
                <a:ea typeface="Verdana" pitchFamily="34" charset="0"/>
                <a:cs typeface="Arial"/>
              </a:rPr>
              <a:t>We source and distribute</a:t>
            </a:r>
            <a:endParaRPr lang="en-US" sz="1120" b="1" kern="0" spc="-47" dirty="0">
              <a:solidFill>
                <a:srgbClr val="404040"/>
              </a:solidFill>
              <a:latin typeface="Arial"/>
              <a:ea typeface="Verdana" pitchFamily="34" charset="0"/>
              <a:cs typeface="Arial"/>
            </a:endParaRPr>
          </a:p>
          <a:p>
            <a:pPr defTabSz="426702">
              <a:buClr>
                <a:srgbClr val="F7941D"/>
              </a:buClr>
            </a:pPr>
            <a:r>
              <a:rPr lang="en-US" sz="1493" b="1" kern="0" spc="-47" dirty="0">
                <a:solidFill>
                  <a:srgbClr val="F7941D"/>
                </a:solidFill>
                <a:latin typeface="Arial"/>
                <a:ea typeface="Verdana" pitchFamily="34" charset="0"/>
                <a:cs typeface="Arial"/>
              </a:rPr>
              <a:t>11 MEALS</a:t>
            </a:r>
            <a:r>
              <a:rPr lang="en-US" sz="1493" dirty="0">
                <a:solidFill>
                  <a:srgbClr val="404040"/>
                </a:solidFill>
                <a:latin typeface="Arial"/>
                <a:ea typeface="Verdana" pitchFamily="34" charset="0"/>
                <a:cs typeface="Arial"/>
              </a:rPr>
              <a:t/>
            </a:r>
            <a:br>
              <a:rPr lang="en-US" sz="1493" dirty="0">
                <a:solidFill>
                  <a:srgbClr val="404040"/>
                </a:solidFill>
                <a:latin typeface="Arial"/>
                <a:ea typeface="Verdana" pitchFamily="34" charset="0"/>
                <a:cs typeface="Arial"/>
              </a:rPr>
            </a:br>
            <a:r>
              <a:rPr lang="en-US" sz="1120" b="1" kern="0" spc="-37" dirty="0">
                <a:solidFill>
                  <a:srgbClr val="404040"/>
                </a:solidFill>
                <a:latin typeface="Arial"/>
                <a:ea typeface="Verdana" pitchFamily="34" charset="0"/>
                <a:cs typeface="Arial"/>
              </a:rPr>
              <a:t>for each $1 donated</a:t>
            </a:r>
          </a:p>
        </p:txBody>
      </p:sp>
      <p:sp>
        <p:nvSpPr>
          <p:cNvPr id="24" name="TextBox 23"/>
          <p:cNvSpPr txBox="1"/>
          <p:nvPr/>
        </p:nvSpPr>
        <p:spPr>
          <a:xfrm>
            <a:off x="6288008" y="3043556"/>
            <a:ext cx="2396827" cy="832983"/>
          </a:xfrm>
          <a:prstGeom prst="rect">
            <a:avLst/>
          </a:prstGeom>
          <a:noFill/>
        </p:spPr>
        <p:txBody>
          <a:bodyPr wrap="square" lIns="85344" tIns="42671" rIns="85344" bIns="42671" rtlCol="0">
            <a:spAutoFit/>
          </a:bodyPr>
          <a:lstStyle/>
          <a:p>
            <a:pPr defTabSz="426702">
              <a:buClr>
                <a:srgbClr val="F7941D"/>
              </a:buClr>
            </a:pPr>
            <a:r>
              <a:rPr lang="en-US" sz="1120" b="1" kern="0" spc="-37" dirty="0">
                <a:solidFill>
                  <a:srgbClr val="404040"/>
                </a:solidFill>
                <a:latin typeface="Arial"/>
                <a:ea typeface="Verdana" pitchFamily="34" charset="0"/>
                <a:cs typeface="Arial"/>
              </a:rPr>
              <a:t>We source</a:t>
            </a:r>
            <a:endParaRPr lang="en-US" sz="1120" b="1" kern="0" spc="-47" dirty="0">
              <a:solidFill>
                <a:srgbClr val="404040"/>
              </a:solidFill>
              <a:latin typeface="Arial"/>
              <a:ea typeface="Verdana" pitchFamily="34" charset="0"/>
              <a:cs typeface="Arial"/>
            </a:endParaRPr>
          </a:p>
          <a:p>
            <a:pPr defTabSz="426702">
              <a:buClr>
                <a:srgbClr val="F7941D"/>
              </a:buClr>
            </a:pPr>
            <a:r>
              <a:rPr lang="en-US" sz="1493" b="1" kern="0" spc="-47" dirty="0">
                <a:solidFill>
                  <a:srgbClr val="F7941D"/>
                </a:solidFill>
                <a:latin typeface="Arial"/>
                <a:ea typeface="Verdana" pitchFamily="34" charset="0"/>
                <a:cs typeface="Arial"/>
              </a:rPr>
              <a:t>1.1 BILLION POUNDS</a:t>
            </a:r>
            <a:r>
              <a:rPr lang="en-US" sz="1493" b="1" kern="0" spc="-47" dirty="0">
                <a:solidFill>
                  <a:srgbClr val="BFD730"/>
                </a:solidFill>
                <a:latin typeface="Arial"/>
                <a:ea typeface="Verdana" pitchFamily="34" charset="0"/>
                <a:cs typeface="Arial"/>
              </a:rPr>
              <a:t> </a:t>
            </a:r>
            <a:r>
              <a:rPr lang="en-US" sz="1493" dirty="0">
                <a:solidFill>
                  <a:srgbClr val="404040"/>
                </a:solidFill>
                <a:latin typeface="Arial"/>
                <a:ea typeface="Verdana" pitchFamily="34" charset="0"/>
                <a:cs typeface="Arial"/>
              </a:rPr>
              <a:t/>
            </a:r>
            <a:br>
              <a:rPr lang="en-US" sz="1493" dirty="0">
                <a:solidFill>
                  <a:srgbClr val="404040"/>
                </a:solidFill>
                <a:latin typeface="Arial"/>
                <a:ea typeface="Verdana" pitchFamily="34" charset="0"/>
                <a:cs typeface="Arial"/>
              </a:rPr>
            </a:br>
            <a:r>
              <a:rPr lang="en-US" sz="1120" b="1" kern="0" spc="-37" dirty="0">
                <a:solidFill>
                  <a:srgbClr val="404040"/>
                </a:solidFill>
                <a:latin typeface="Arial"/>
                <a:ea typeface="Verdana" pitchFamily="34" charset="0"/>
                <a:cs typeface="Arial"/>
              </a:rPr>
              <a:t>of fruits and vegetables </a:t>
            </a:r>
            <a:br>
              <a:rPr lang="en-US" sz="1120" b="1" kern="0" spc="-37" dirty="0">
                <a:solidFill>
                  <a:srgbClr val="404040"/>
                </a:solidFill>
                <a:latin typeface="Arial"/>
                <a:ea typeface="Verdana" pitchFamily="34" charset="0"/>
                <a:cs typeface="Arial"/>
              </a:rPr>
            </a:br>
            <a:r>
              <a:rPr lang="en-US" sz="1120" b="1" kern="0" spc="-37" dirty="0">
                <a:solidFill>
                  <a:srgbClr val="404040"/>
                </a:solidFill>
                <a:latin typeface="Arial"/>
                <a:ea typeface="Verdana" pitchFamily="34" charset="0"/>
                <a:cs typeface="Arial"/>
              </a:rPr>
              <a:t>through the network </a:t>
            </a:r>
          </a:p>
        </p:txBody>
      </p:sp>
      <p:sp>
        <p:nvSpPr>
          <p:cNvPr id="25" name="TextBox 24"/>
          <p:cNvSpPr txBox="1"/>
          <p:nvPr/>
        </p:nvSpPr>
        <p:spPr>
          <a:xfrm>
            <a:off x="6288008" y="4382007"/>
            <a:ext cx="2396827" cy="660628"/>
          </a:xfrm>
          <a:prstGeom prst="rect">
            <a:avLst/>
          </a:prstGeom>
          <a:noFill/>
        </p:spPr>
        <p:txBody>
          <a:bodyPr wrap="square" lIns="85344" tIns="42671" rIns="85344" bIns="42671" rtlCol="0">
            <a:spAutoFit/>
          </a:bodyPr>
          <a:lstStyle/>
          <a:p>
            <a:pPr defTabSz="426702">
              <a:buClr>
                <a:srgbClr val="F7941D"/>
              </a:buClr>
            </a:pPr>
            <a:r>
              <a:rPr lang="en-US" sz="1493" b="1" kern="0" spc="-47" dirty="0">
                <a:solidFill>
                  <a:srgbClr val="F7941D"/>
                </a:solidFill>
                <a:latin typeface="Arial"/>
                <a:ea typeface="Verdana" pitchFamily="34" charset="0"/>
                <a:cs typeface="Arial"/>
              </a:rPr>
              <a:t>2 MILLION VOLUNTEERS</a:t>
            </a:r>
            <a:r>
              <a:rPr lang="en-US" sz="1493" dirty="0">
                <a:solidFill>
                  <a:srgbClr val="404040"/>
                </a:solidFill>
                <a:latin typeface="Arial"/>
                <a:ea typeface="Verdana" pitchFamily="34" charset="0"/>
                <a:cs typeface="Arial"/>
              </a:rPr>
              <a:t/>
            </a:r>
            <a:br>
              <a:rPr lang="en-US" sz="1493" dirty="0">
                <a:solidFill>
                  <a:srgbClr val="404040"/>
                </a:solidFill>
                <a:latin typeface="Arial"/>
                <a:ea typeface="Verdana" pitchFamily="34" charset="0"/>
                <a:cs typeface="Arial"/>
              </a:rPr>
            </a:br>
            <a:r>
              <a:rPr lang="en-US" sz="1120" b="1" kern="0" spc="-37" dirty="0">
                <a:solidFill>
                  <a:srgbClr val="404040"/>
                </a:solidFill>
                <a:latin typeface="Arial"/>
                <a:ea typeface="Verdana" pitchFamily="34" charset="0"/>
                <a:cs typeface="Arial"/>
              </a:rPr>
              <a:t>help carry out our vision for a hunger-free America</a:t>
            </a:r>
          </a:p>
        </p:txBody>
      </p:sp>
      <p:sp>
        <p:nvSpPr>
          <p:cNvPr id="21" name="TextBox 20"/>
          <p:cNvSpPr txBox="1"/>
          <p:nvPr/>
        </p:nvSpPr>
        <p:spPr>
          <a:xfrm>
            <a:off x="875200" y="5625646"/>
            <a:ext cx="3521029" cy="201143"/>
          </a:xfrm>
          <a:prstGeom prst="rect">
            <a:avLst/>
          </a:prstGeom>
          <a:noFill/>
        </p:spPr>
        <p:txBody>
          <a:bodyPr wrap="none" lIns="85344" tIns="42671" rIns="85344" bIns="42671" rtlCol="0">
            <a:spAutoFit/>
          </a:bodyPr>
          <a:lstStyle/>
          <a:p>
            <a:pPr defTabSz="426702"/>
            <a:r>
              <a:rPr lang="en-US" sz="747" dirty="0">
                <a:solidFill>
                  <a:prstClr val="white">
                    <a:lumMod val="50000"/>
                  </a:prstClr>
                </a:solidFill>
                <a:latin typeface="Arial"/>
                <a:cs typeface="Arial"/>
              </a:rPr>
              <a:t>Source: Feeding America Network Activity Report and </a:t>
            </a:r>
            <a:r>
              <a:rPr lang="en-US" sz="747" i="1" dirty="0">
                <a:solidFill>
                  <a:prstClr val="white">
                    <a:lumMod val="50000"/>
                  </a:prstClr>
                </a:solidFill>
                <a:latin typeface="Arial"/>
                <a:cs typeface="Arial"/>
              </a:rPr>
              <a:t>Hunger in America 2014</a:t>
            </a:r>
          </a:p>
        </p:txBody>
      </p:sp>
    </p:spTree>
    <p:extLst>
      <p:ext uri="{BB962C8B-B14F-4D97-AF65-F5344CB8AC3E}">
        <p14:creationId xmlns:p14="http://schemas.microsoft.com/office/powerpoint/2010/main" val="3457519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Autofit/>
          </a:bodyPr>
          <a:lstStyle/>
          <a:p>
            <a:r>
              <a:rPr lang="en-US" dirty="0" smtClean="0">
                <a:solidFill>
                  <a:srgbClr val="F7941D"/>
                </a:solidFill>
                <a:ea typeface="Helvetica Neue"/>
              </a:rPr>
              <a:t>Feeding America: Senior Hunger Strategy</a:t>
            </a:r>
          </a:p>
        </p:txBody>
      </p:sp>
      <p:graphicFrame>
        <p:nvGraphicFramePr>
          <p:cNvPr id="10" name="Diagram 9"/>
          <p:cNvGraphicFramePr/>
          <p:nvPr>
            <p:extLst/>
          </p:nvPr>
        </p:nvGraphicFramePr>
        <p:xfrm>
          <a:off x="611137" y="1371600"/>
          <a:ext cx="8826162" cy="2866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6"/>
          <p:cNvSpPr txBox="1">
            <a:spLocks/>
          </p:cNvSpPr>
          <p:nvPr/>
        </p:nvSpPr>
        <p:spPr>
          <a:xfrm>
            <a:off x="1126515" y="4569803"/>
            <a:ext cx="7879080" cy="1209040"/>
          </a:xfrm>
          <a:prstGeom prst="round2DiagRect">
            <a:avLst/>
          </a:prstGeom>
          <a:solidFill>
            <a:srgbClr val="3C572B"/>
          </a:solidFill>
          <a:ln>
            <a:solidFill>
              <a:srgbClr val="436026"/>
            </a:solidFill>
          </a:ln>
          <a:effectLst/>
        </p:spPr>
        <p:style>
          <a:lnRef idx="1">
            <a:schemeClr val="accent3"/>
          </a:lnRef>
          <a:fillRef idx="3">
            <a:schemeClr val="accent3"/>
          </a:fillRef>
          <a:effectRef idx="2">
            <a:schemeClr val="accent3"/>
          </a:effectRef>
          <a:fontRef idx="minor">
            <a:schemeClr val="lt1"/>
          </a:fontRef>
        </p:style>
        <p:txBody>
          <a:bodyPr anchor="ctr"/>
          <a:lstStyle>
            <a:lvl1pPr marL="342900" indent="-342900" algn="l" rtl="0" eaLnBrk="0" fontAlgn="base" hangingPunct="0">
              <a:spcBef>
                <a:spcPct val="20000"/>
              </a:spcBef>
              <a:spcAft>
                <a:spcPct val="0"/>
              </a:spcAft>
              <a:buFont typeface="Arial" charset="0"/>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algn="ctr">
              <a:buNone/>
            </a:pPr>
            <a:r>
              <a:rPr lang="en-US" sz="2000" b="1" dirty="0" smtClean="0">
                <a:solidFill>
                  <a:prstClr val="white"/>
                </a:solidFill>
                <a:latin typeface="Arial" panose="020B0604020202020204" pitchFamily="34" charset="0"/>
                <a:cs typeface="Arial" panose="020B0604020202020204" pitchFamily="34" charset="0"/>
              </a:rPr>
              <a:t>Provide </a:t>
            </a:r>
            <a:r>
              <a:rPr lang="en-US" sz="2000" b="1" dirty="0">
                <a:solidFill>
                  <a:prstClr val="white"/>
                </a:solidFill>
                <a:latin typeface="Arial" panose="020B0604020202020204" pitchFamily="34" charset="0"/>
                <a:cs typeface="Arial" panose="020B0604020202020204" pitchFamily="34" charset="0"/>
              </a:rPr>
              <a:t>access to enough nutritious food for all seniors struggling with hunger and </a:t>
            </a:r>
            <a:r>
              <a:rPr lang="en-US" sz="2000" b="1" dirty="0" smtClean="0">
                <a:solidFill>
                  <a:prstClr val="white"/>
                </a:solidFill>
                <a:latin typeface="Arial" panose="020B0604020202020204" pitchFamily="34" charset="0"/>
                <a:cs typeface="Arial" panose="020B0604020202020204" pitchFamily="34" charset="0"/>
              </a:rPr>
              <a:t>improve </a:t>
            </a:r>
            <a:r>
              <a:rPr lang="en-US" sz="2000" b="1" dirty="0">
                <a:solidFill>
                  <a:prstClr val="white"/>
                </a:solidFill>
                <a:latin typeface="Arial" panose="020B0604020202020204" pitchFamily="34" charset="0"/>
                <a:cs typeface="Arial" panose="020B0604020202020204" pitchFamily="34" charset="0"/>
              </a:rPr>
              <a:t>food security to help seniors stabilize their lives.</a:t>
            </a:r>
          </a:p>
        </p:txBody>
      </p:sp>
      <p:sp>
        <p:nvSpPr>
          <p:cNvPr id="2" name="Right Brace 1"/>
          <p:cNvSpPr/>
          <p:nvPr/>
        </p:nvSpPr>
        <p:spPr>
          <a:xfrm rot="5400000">
            <a:off x="4749388" y="29284"/>
            <a:ext cx="480647" cy="8826165"/>
          </a:xfrm>
          <a:prstGeom prst="rightBrac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29587">
            <a:off x="7353498" y="2981501"/>
            <a:ext cx="996596" cy="1389888"/>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47831">
            <a:off x="8258686" y="3056788"/>
            <a:ext cx="1197011" cy="1385888"/>
          </a:xfrm>
          <a:prstGeom prst="rect">
            <a:avLst/>
          </a:prstGeom>
          <a:effectLst>
            <a:outerShdw blurRad="63500" sx="102000" sy="102000" algn="ctr" rotWithShape="0">
              <a:prstClr val="black">
                <a:alpha val="40000"/>
              </a:prstClr>
            </a:outerShdw>
          </a:effectLst>
        </p:spPr>
      </p:pic>
      <p:pic>
        <p:nvPicPr>
          <p:cNvPr id="8" name="Picture 2" descr="https://scontent.xx.fbcdn.net/hphotos-xaf1/v/t1.0-9/485632_10152415436617731_2041648637503484385_n.jpg?oh=0536600c90f8d8382fc97c5c0fcfc9a9&amp;oe=5548E90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6515" y="1537143"/>
            <a:ext cx="1165988" cy="1024452"/>
          </a:xfrm>
          <a:prstGeom prst="round2Diag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54997">
            <a:off x="2435187" y="1510456"/>
            <a:ext cx="814405" cy="1077824"/>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42264" y="2084569"/>
            <a:ext cx="676246" cy="582851"/>
          </a:xfrm>
          <a:prstGeom prst="round2DiagRect">
            <a:avLst/>
          </a:prstGeom>
        </p:spPr>
      </p:pic>
    </p:spTree>
    <p:extLst>
      <p:ext uri="{BB962C8B-B14F-4D97-AF65-F5344CB8AC3E}">
        <p14:creationId xmlns:p14="http://schemas.microsoft.com/office/powerpoint/2010/main" val="722702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txBox="1">
            <a:spLocks/>
          </p:cNvSpPr>
          <p:nvPr/>
        </p:nvSpPr>
        <p:spPr>
          <a:xfrm>
            <a:off x="602718" y="1494262"/>
            <a:ext cx="5124420" cy="3730967"/>
          </a:xfrm>
          <a:prstGeom prst="rect">
            <a:avLst/>
          </a:prstGeom>
        </p:spPr>
        <p:txBody>
          <a:bodyPr vert="horz" lIns="91440" tIns="45719" rIns="91440" bIns="45719" numCol="1" spcCol="457197" rtlCol="0">
            <a:noAutofit/>
          </a:bodyPr>
          <a:lstStyle>
            <a:lvl1pPr marL="342900" indent="-342900" algn="l" defTabSz="457200" rtl="0" eaLnBrk="1" latinLnBrk="0" hangingPunct="1">
              <a:spcBef>
                <a:spcPct val="20000"/>
              </a:spcBef>
              <a:buFont typeface="Arial"/>
              <a:buChar char="•"/>
              <a:defRPr sz="3200" b="0" i="0" kern="1200">
                <a:solidFill>
                  <a:schemeClr val="bg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b="0" i="0" kern="1200">
                <a:solidFill>
                  <a:schemeClr val="bg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b="0" i="0" kern="1200">
                <a:solidFill>
                  <a:schemeClr val="bg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b="0" i="0" kern="1200">
                <a:solidFill>
                  <a:schemeClr val="bg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b="0" i="0" kern="1200">
                <a:solidFill>
                  <a:schemeClr val="bg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97">
              <a:spcBef>
                <a:spcPts val="0"/>
              </a:spcBef>
              <a:spcAft>
                <a:spcPts val="400"/>
              </a:spcAft>
              <a:buFont typeface="+mj-lt"/>
              <a:buAutoNum type="arabicPeriod"/>
              <a:defRPr/>
            </a:pPr>
            <a:r>
              <a:rPr lang="en-US" sz="2000" b="1" spc="-30" dirty="0" smtClean="0">
                <a:solidFill>
                  <a:sysClr val="window" lastClr="FFFFFF"/>
                </a:solidFill>
              </a:rPr>
              <a:t>Senior Hunger in America</a:t>
            </a:r>
          </a:p>
          <a:p>
            <a:pPr defTabSz="457197">
              <a:spcBef>
                <a:spcPts val="0"/>
              </a:spcBef>
              <a:spcAft>
                <a:spcPts val="400"/>
              </a:spcAft>
              <a:buFont typeface="+mj-lt"/>
              <a:buAutoNum type="arabicPeriod"/>
              <a:defRPr/>
            </a:pPr>
            <a:endParaRPr lang="en-US" sz="2000" b="1" spc="-30" dirty="0">
              <a:solidFill>
                <a:sysClr val="window" lastClr="FFFFFF"/>
              </a:solidFill>
            </a:endParaRPr>
          </a:p>
          <a:p>
            <a:pPr defTabSz="457197">
              <a:spcBef>
                <a:spcPts val="0"/>
              </a:spcBef>
              <a:spcAft>
                <a:spcPts val="400"/>
              </a:spcAft>
              <a:buFont typeface="+mj-lt"/>
              <a:buAutoNum type="arabicPeriod"/>
              <a:defRPr/>
            </a:pPr>
            <a:r>
              <a:rPr lang="en-US" sz="2000" b="1" spc="-30" dirty="0" smtClean="0">
                <a:solidFill>
                  <a:sysClr val="window" lastClr="FFFFFF"/>
                </a:solidFill>
              </a:rPr>
              <a:t>Strategic Alignment and Collaboration to Better Serve Hard-to-Reach Seniors</a:t>
            </a:r>
          </a:p>
          <a:p>
            <a:pPr defTabSz="457197">
              <a:spcBef>
                <a:spcPts val="0"/>
              </a:spcBef>
              <a:spcAft>
                <a:spcPts val="400"/>
              </a:spcAft>
              <a:buFont typeface="+mj-lt"/>
              <a:buAutoNum type="arabicPeriod"/>
              <a:defRPr/>
            </a:pPr>
            <a:endParaRPr lang="en-US" sz="2000" b="1" spc="-30" dirty="0">
              <a:solidFill>
                <a:sysClr val="window" lastClr="FFFFFF"/>
              </a:solidFill>
            </a:endParaRPr>
          </a:p>
          <a:p>
            <a:pPr defTabSz="457197">
              <a:spcBef>
                <a:spcPts val="0"/>
              </a:spcBef>
              <a:spcAft>
                <a:spcPts val="400"/>
              </a:spcAft>
              <a:buFont typeface="+mj-lt"/>
              <a:buAutoNum type="arabicPeriod"/>
              <a:defRPr/>
            </a:pPr>
            <a:r>
              <a:rPr lang="en-US" sz="2000" b="1" spc="-30" dirty="0" smtClean="0">
                <a:solidFill>
                  <a:sysClr val="window" lastClr="FFFFFF"/>
                </a:solidFill>
              </a:rPr>
              <a:t>Joint Collaboration Models and Keys to Success</a:t>
            </a:r>
          </a:p>
          <a:p>
            <a:pPr defTabSz="457197">
              <a:spcBef>
                <a:spcPts val="0"/>
              </a:spcBef>
              <a:spcAft>
                <a:spcPts val="400"/>
              </a:spcAft>
              <a:buFont typeface="+mj-lt"/>
              <a:buAutoNum type="arabicPeriod"/>
              <a:defRPr/>
            </a:pPr>
            <a:endParaRPr lang="en-US" sz="2000" b="1" spc="-30" dirty="0">
              <a:solidFill>
                <a:sysClr val="window" lastClr="FFFFFF"/>
              </a:solidFill>
            </a:endParaRPr>
          </a:p>
          <a:p>
            <a:pPr defTabSz="457197">
              <a:spcBef>
                <a:spcPts val="0"/>
              </a:spcBef>
              <a:spcAft>
                <a:spcPts val="400"/>
              </a:spcAft>
              <a:buFont typeface="+mj-lt"/>
              <a:buAutoNum type="arabicPeriod"/>
              <a:defRPr/>
            </a:pPr>
            <a:r>
              <a:rPr lang="en-US" sz="2000" b="1" spc="-30" dirty="0" smtClean="0">
                <a:solidFill>
                  <a:sysClr val="window" lastClr="FFFFFF"/>
                </a:solidFill>
              </a:rPr>
              <a:t>Discussion and Taking Action to Solve Senior Hunger in Your Community </a:t>
            </a:r>
          </a:p>
          <a:p>
            <a:pPr defTabSz="457197">
              <a:spcBef>
                <a:spcPts val="0"/>
              </a:spcBef>
              <a:spcAft>
                <a:spcPts val="400"/>
              </a:spcAft>
              <a:buFont typeface="+mj-lt"/>
              <a:buAutoNum type="arabicPeriod"/>
              <a:defRPr/>
            </a:pPr>
            <a:endParaRPr lang="en-US" sz="2000" b="1" spc="-30" dirty="0">
              <a:solidFill>
                <a:sysClr val="window" lastClr="FFFFFF"/>
              </a:solidFill>
            </a:endParaRPr>
          </a:p>
        </p:txBody>
      </p:sp>
      <p:sp>
        <p:nvSpPr>
          <p:cNvPr id="10" name="Title 1"/>
          <p:cNvSpPr txBox="1">
            <a:spLocks/>
          </p:cNvSpPr>
          <p:nvPr/>
        </p:nvSpPr>
        <p:spPr>
          <a:xfrm>
            <a:off x="576629" y="722376"/>
            <a:ext cx="5384649" cy="644118"/>
          </a:xfrm>
          <a:prstGeom prst="rect">
            <a:avLst/>
          </a:prstGeom>
        </p:spPr>
        <p:txBody>
          <a:bodyPr lIns="91440" tIns="45719" rIns="91440" bIns="45719" anchor="t" anchorCtr="0"/>
          <a:lstStyle>
            <a:lvl1pPr algn="l" defTabSz="457200" rtl="0" eaLnBrk="1" latinLnBrk="0" hangingPunct="1">
              <a:spcBef>
                <a:spcPct val="0"/>
              </a:spcBef>
              <a:buNone/>
              <a:defRPr sz="2200" b="1" kern="1200" spc="-70">
                <a:solidFill>
                  <a:srgbClr val="F7941D"/>
                </a:solidFill>
                <a:latin typeface="Arial"/>
                <a:ea typeface="+mj-ea"/>
                <a:cs typeface="Arial"/>
              </a:defRPr>
            </a:lvl1pPr>
          </a:lstStyle>
          <a:p>
            <a:r>
              <a:rPr lang="en-US" dirty="0" smtClean="0">
                <a:solidFill>
                  <a:schemeClr val="bg1"/>
                </a:solidFill>
              </a:rPr>
              <a:t>Our Agenda </a:t>
            </a:r>
            <a:endParaRPr lang="en-US" dirty="0">
              <a:solidFill>
                <a:schemeClr val="bg1"/>
              </a:solidFill>
            </a:endParaRPr>
          </a:p>
        </p:txBody>
      </p:sp>
      <p:pic>
        <p:nvPicPr>
          <p:cNvPr id="12" name="Picture 11" descr="Klein_142618-1568.jpg"/>
          <p:cNvPicPr>
            <a:picLocks noChangeAspect="1"/>
          </p:cNvPicPr>
          <p:nvPr/>
        </p:nvPicPr>
        <p:blipFill rotWithShape="1">
          <a:blip r:embed="rId3">
            <a:extLst>
              <a:ext uri="{28A0092B-C50C-407E-A947-70E740481C1C}">
                <a14:useLocalDpi xmlns:a14="http://schemas.microsoft.com/office/drawing/2010/main" val="0"/>
              </a:ext>
            </a:extLst>
          </a:blip>
          <a:srcRect l="-113"/>
          <a:stretch/>
        </p:blipFill>
        <p:spPr>
          <a:xfrm>
            <a:off x="6099859" y="458788"/>
            <a:ext cx="3495555" cy="5486400"/>
          </a:xfrm>
          <a:prstGeom prst="round2DiagRect">
            <a:avLst>
              <a:gd name="adj1" fmla="val 5627"/>
              <a:gd name="adj2" fmla="val 0"/>
            </a:avLst>
          </a:prstGeom>
        </p:spPr>
      </p:pic>
    </p:spTree>
    <p:extLst>
      <p:ext uri="{BB962C8B-B14F-4D97-AF65-F5344CB8AC3E}">
        <p14:creationId xmlns:p14="http://schemas.microsoft.com/office/powerpoint/2010/main" val="2093890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580386" y="745061"/>
            <a:ext cx="5212403" cy="644525"/>
          </a:xfrm>
        </p:spPr>
        <p:txBody>
          <a:bodyPr>
            <a:normAutofit/>
          </a:bodyPr>
          <a:lstStyle/>
          <a:p>
            <a:r>
              <a:rPr lang="en-US" sz="2000" dirty="0" smtClean="0"/>
              <a:t>Meals on Wheels America</a:t>
            </a:r>
            <a:endParaRPr lang="en-US" sz="2000" dirty="0"/>
          </a:p>
        </p:txBody>
      </p:sp>
      <p:sp>
        <p:nvSpPr>
          <p:cNvPr id="9" name="Text Placeholder 8"/>
          <p:cNvSpPr>
            <a:spLocks noGrp="1"/>
          </p:cNvSpPr>
          <p:nvPr>
            <p:ph type="body" sz="quarter" idx="15"/>
          </p:nvPr>
        </p:nvSpPr>
        <p:spPr>
          <a:xfrm>
            <a:off x="580110" y="1389586"/>
            <a:ext cx="5211763" cy="4555604"/>
          </a:xfrm>
        </p:spPr>
        <p:txBody>
          <a:bodyPr>
            <a:normAutofit/>
          </a:bodyPr>
          <a:lstStyle/>
          <a:p>
            <a:pPr marL="0" indent="0">
              <a:buNone/>
            </a:pPr>
            <a:r>
              <a:rPr lang="en-US" sz="2200" dirty="0" smtClean="0"/>
              <a:t>Our Vision</a:t>
            </a:r>
          </a:p>
          <a:p>
            <a:r>
              <a:rPr lang="en-US" sz="2200" dirty="0" smtClean="0"/>
              <a:t>An </a:t>
            </a:r>
            <a:r>
              <a:rPr lang="en-US" sz="2200" dirty="0"/>
              <a:t>America in which all seniors live nourished lives with independence and dignity</a:t>
            </a:r>
            <a:r>
              <a:rPr lang="en-US" sz="2200" dirty="0" smtClean="0"/>
              <a:t>.</a:t>
            </a:r>
          </a:p>
          <a:p>
            <a:endParaRPr lang="en-US" sz="2200" dirty="0"/>
          </a:p>
          <a:p>
            <a:pPr marL="0" indent="0">
              <a:buNone/>
            </a:pPr>
            <a:r>
              <a:rPr lang="en-US" sz="2200" dirty="0" smtClean="0"/>
              <a:t>Our Mission</a:t>
            </a:r>
            <a:endParaRPr lang="en-US" sz="2200" dirty="0"/>
          </a:p>
          <a:p>
            <a:r>
              <a:rPr lang="en-US" sz="2200" dirty="0"/>
              <a:t>To empower local community programs to improve the health and quality of life of the seniors they serve so that no one is left hungry or isolated.</a:t>
            </a:r>
          </a:p>
        </p:txBody>
      </p:sp>
      <p:pic>
        <p:nvPicPr>
          <p:cNvPr id="16" name="Picture Placeholder 1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487" r="28487"/>
          <a:stretch>
            <a:fillRect/>
          </a:stretch>
        </p:blipFill>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3238" y="5393410"/>
            <a:ext cx="699244" cy="420318"/>
          </a:xfrm>
          <a:prstGeom prst="rect">
            <a:avLst/>
          </a:prstGeom>
        </p:spPr>
      </p:pic>
    </p:spTree>
    <p:extLst>
      <p:ext uri="{BB962C8B-B14F-4D97-AF65-F5344CB8AC3E}">
        <p14:creationId xmlns:p14="http://schemas.microsoft.com/office/powerpoint/2010/main" val="2698400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86008" y="274414"/>
            <a:ext cx="7087214" cy="701107"/>
          </a:xfrm>
          <a:prstGeom prst="rect">
            <a:avLst/>
          </a:prstGeom>
        </p:spPr>
        <p:txBody>
          <a:bodyPr vert="horz" lIns="85344" tIns="42672" rIns="85344" bIns="42672"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solidFill>
                  <a:srgbClr val="003952"/>
                </a:solidFill>
                <a:latin typeface="Arial" panose="020B0604020202020204" pitchFamily="34" charset="0"/>
                <a:cs typeface="Arial" panose="020B0604020202020204" pitchFamily="34" charset="0"/>
              </a:rPr>
              <a:t>Who We Represent</a:t>
            </a:r>
            <a:endParaRPr lang="en-US" sz="2000" b="1" dirty="0">
              <a:solidFill>
                <a:srgbClr val="003952"/>
              </a:solidFill>
              <a:latin typeface="Arial" panose="020B0604020202020204" pitchFamily="34" charset="0"/>
              <a:cs typeface="Arial" panose="020B0604020202020204" pitchFamily="34" charset="0"/>
            </a:endParaRPr>
          </a:p>
        </p:txBody>
      </p:sp>
      <p:sp>
        <p:nvSpPr>
          <p:cNvPr id="6" name="Subtitle 2"/>
          <p:cNvSpPr txBox="1">
            <a:spLocks/>
          </p:cNvSpPr>
          <p:nvPr/>
        </p:nvSpPr>
        <p:spPr>
          <a:xfrm>
            <a:off x="590935" y="887415"/>
            <a:ext cx="7759803" cy="3425187"/>
          </a:xfrm>
          <a:prstGeom prst="rect">
            <a:avLst/>
          </a:prstGeom>
        </p:spPr>
        <p:txBody>
          <a:bodyPr vert="horz" lIns="85344" tIns="42672" rIns="85344" bIns="42672"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240" dirty="0">
              <a:solidFill>
                <a:srgbClr val="254061"/>
              </a:solidFill>
              <a:latin typeface="Trade Gothic LT Std"/>
              <a:cs typeface="Trade Gothic LT Std"/>
            </a:endParaRPr>
          </a:p>
        </p:txBody>
      </p:sp>
      <p:sp>
        <p:nvSpPr>
          <p:cNvPr id="9" name="Subtitle 2"/>
          <p:cNvSpPr txBox="1">
            <a:spLocks/>
          </p:cNvSpPr>
          <p:nvPr/>
        </p:nvSpPr>
        <p:spPr>
          <a:xfrm>
            <a:off x="417781" y="1536765"/>
            <a:ext cx="5830619" cy="4415161"/>
          </a:xfrm>
          <a:prstGeom prst="rect">
            <a:avLst/>
          </a:prstGeom>
        </p:spPr>
        <p:txBody>
          <a:bodyPr vert="horz" lIns="85344" tIns="42672" rIns="85344" bIns="42672"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20029" indent="-320029" algn="l">
              <a:buFont typeface="Arial" panose="020B0604020202020204" pitchFamily="34" charset="0"/>
              <a:buChar char="•"/>
            </a:pPr>
            <a:r>
              <a:rPr lang="en-US" sz="2240" dirty="0" smtClean="0">
                <a:solidFill>
                  <a:srgbClr val="003952"/>
                </a:solidFill>
                <a:latin typeface="Arial" panose="020B0604020202020204" pitchFamily="34" charset="0"/>
                <a:cs typeface="Arial" panose="020B0604020202020204" pitchFamily="34" charset="0"/>
              </a:rPr>
              <a:t>Nationwide network of 5,000+</a:t>
            </a:r>
          </a:p>
          <a:p>
            <a:pPr marL="320029" indent="-320029" algn="l">
              <a:buFont typeface="Arial" panose="020B0604020202020204" pitchFamily="34" charset="0"/>
              <a:buChar char="•"/>
            </a:pPr>
            <a:r>
              <a:rPr lang="en-US" sz="2240" dirty="0" smtClean="0">
                <a:solidFill>
                  <a:srgbClr val="003952"/>
                </a:solidFill>
                <a:latin typeface="Arial" panose="020B0604020202020204" pitchFamily="34" charset="0"/>
                <a:cs typeface="Arial" panose="020B0604020202020204" pitchFamily="34" charset="0"/>
              </a:rPr>
              <a:t>In virtually every community in America</a:t>
            </a:r>
          </a:p>
          <a:p>
            <a:pPr marL="320029" indent="-320029" algn="l">
              <a:buFont typeface="Arial" panose="020B0604020202020204" pitchFamily="34" charset="0"/>
              <a:buChar char="•"/>
            </a:pPr>
            <a:r>
              <a:rPr lang="en-US" sz="2240" dirty="0" smtClean="0">
                <a:solidFill>
                  <a:srgbClr val="003952"/>
                </a:solidFill>
                <a:latin typeface="Arial" panose="020B0604020202020204" pitchFamily="34" charset="0"/>
                <a:cs typeface="Arial" panose="020B0604020202020204" pitchFamily="34" charset="0"/>
              </a:rPr>
              <a:t>Deliver 1 million meals with companionship every day</a:t>
            </a:r>
          </a:p>
          <a:p>
            <a:pPr marL="320029" indent="-320029" algn="l">
              <a:buFont typeface="Arial" panose="020B0604020202020204" pitchFamily="34" charset="0"/>
              <a:buChar char="•"/>
            </a:pPr>
            <a:r>
              <a:rPr lang="en-US" sz="2240" dirty="0" smtClean="0">
                <a:solidFill>
                  <a:srgbClr val="003952"/>
                </a:solidFill>
                <a:latin typeface="Arial" panose="020B0604020202020204" pitchFamily="34" charset="0"/>
                <a:cs typeface="Arial" panose="020B0604020202020204" pitchFamily="34" charset="0"/>
              </a:rPr>
              <a:t>Serve over 2.5 million seniors</a:t>
            </a:r>
          </a:p>
          <a:p>
            <a:pPr marL="320029" indent="-320029" algn="l">
              <a:buFont typeface="Arial" panose="020B0604020202020204" pitchFamily="34" charset="0"/>
              <a:buChar char="•"/>
            </a:pPr>
            <a:r>
              <a:rPr lang="en-US" sz="2240" dirty="0" smtClean="0">
                <a:solidFill>
                  <a:srgbClr val="003952"/>
                </a:solidFill>
                <a:latin typeface="Arial" panose="020B0604020202020204" pitchFamily="34" charset="0"/>
                <a:cs typeface="Arial" panose="020B0604020202020204" pitchFamily="34" charset="0"/>
              </a:rPr>
              <a:t>Leverage 2 million dedicated volunteers to make it happen</a:t>
            </a:r>
          </a:p>
          <a:p>
            <a:pPr marL="320029" indent="-320029" algn="l">
              <a:buFont typeface="Arial" panose="020B0604020202020204" pitchFamily="34" charset="0"/>
              <a:buChar char="•"/>
            </a:pPr>
            <a:r>
              <a:rPr lang="en-US" sz="2240" dirty="0" smtClean="0">
                <a:solidFill>
                  <a:srgbClr val="003952"/>
                </a:solidFill>
                <a:latin typeface="Arial" panose="020B0604020202020204" pitchFamily="34" charset="0"/>
                <a:cs typeface="Arial" panose="020B0604020202020204" pitchFamily="34" charset="0"/>
              </a:rPr>
              <a:t>Taking a stand and lifting a hand for their senior neighbors</a:t>
            </a:r>
            <a:endParaRPr lang="en-US" sz="2240" dirty="0">
              <a:solidFill>
                <a:srgbClr val="003952"/>
              </a:solidFill>
              <a:latin typeface="Arial" panose="020B0604020202020204" pitchFamily="34" charset="0"/>
              <a:cs typeface="Arial" panose="020B0604020202020204" pitchFamily="34" charset="0"/>
            </a:endParaRPr>
          </a:p>
        </p:txBody>
      </p:sp>
      <p:pic>
        <p:nvPicPr>
          <p:cNvPr id="10" name="Picture 9" descr="Screen Shot 2015-02-17 at 7.33.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300" y="2619149"/>
            <a:ext cx="3197515" cy="2250394"/>
          </a:xfrm>
          <a:prstGeom prst="rect">
            <a:avLst/>
          </a:prstGeom>
        </p:spPr>
      </p:pic>
      <p:pic>
        <p:nvPicPr>
          <p:cNvPr id="11" name="Picture 10" descr="Screen Shot 2015-02-19 at 4.11.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280802"/>
            <a:ext cx="3214860" cy="1777103"/>
          </a:xfrm>
          <a:prstGeom prst="rect">
            <a:avLst/>
          </a:prstGeom>
        </p:spPr>
      </p:pic>
    </p:spTree>
    <p:extLst>
      <p:ext uri="{BB962C8B-B14F-4D97-AF65-F5344CB8AC3E}">
        <p14:creationId xmlns:p14="http://schemas.microsoft.com/office/powerpoint/2010/main" val="39481460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3650" y="2287757"/>
            <a:ext cx="3201683" cy="2093866"/>
          </a:xfrm>
          <a:prstGeom prst="rect">
            <a:avLst/>
          </a:prstGeom>
        </p:spPr>
      </p:pic>
      <p:sp>
        <p:nvSpPr>
          <p:cNvPr id="3" name="Round Diagonal Corner Rectangle 2"/>
          <p:cNvSpPr/>
          <p:nvPr/>
        </p:nvSpPr>
        <p:spPr>
          <a:xfrm>
            <a:off x="473379" y="2994919"/>
            <a:ext cx="2126549" cy="875191"/>
          </a:xfrm>
          <a:prstGeom prst="round2DiagRect">
            <a:avLst>
              <a:gd name="adj1" fmla="val 12032"/>
              <a:gd name="adj2" fmla="val 0"/>
            </a:avLst>
          </a:prstGeom>
          <a:solidFill>
            <a:srgbClr val="003952"/>
          </a:solidFill>
          <a:ln>
            <a:noFill/>
          </a:ln>
          <a:effectLst/>
        </p:spPr>
        <p:style>
          <a:lnRef idx="1">
            <a:schemeClr val="accent1"/>
          </a:lnRef>
          <a:fillRef idx="3">
            <a:schemeClr val="accent1"/>
          </a:fillRef>
          <a:effectRef idx="2">
            <a:schemeClr val="accent1"/>
          </a:effectRef>
          <a:fontRef idx="minor">
            <a:schemeClr val="lt1"/>
          </a:fontRef>
        </p:style>
        <p:txBody>
          <a:bodyPr tIns="85344" rtlCol="0" anchor="t" anchorCtr="0"/>
          <a:lstStyle/>
          <a:p>
            <a:pPr algn="ctr" defTabSz="426696">
              <a:lnSpc>
                <a:spcPct val="90000"/>
              </a:lnSpc>
              <a:spcAft>
                <a:spcPts val="560"/>
              </a:spcAft>
            </a:pPr>
            <a:r>
              <a:rPr lang="en-US" sz="2400" b="1" spc="-37" dirty="0" smtClean="0">
                <a:solidFill>
                  <a:prstClr val="white"/>
                </a:solidFill>
                <a:latin typeface="Arial" pitchFamily="34" charset="0"/>
                <a:ea typeface="Arial"/>
                <a:cs typeface="Arial" pitchFamily="34" charset="0"/>
              </a:rPr>
              <a:t>EDUCATION</a:t>
            </a:r>
            <a:endParaRPr lang="en-US" b="1" spc="-37" dirty="0">
              <a:solidFill>
                <a:prstClr val="white"/>
              </a:solidFill>
              <a:latin typeface="Arial" pitchFamily="34" charset="0"/>
              <a:ea typeface="Arial"/>
              <a:cs typeface="Arial" pitchFamily="34" charset="0"/>
            </a:endParaRPr>
          </a:p>
        </p:txBody>
      </p:sp>
      <p:sp>
        <p:nvSpPr>
          <p:cNvPr id="4" name="Round Diagonal Corner Rectangle 3"/>
          <p:cNvSpPr/>
          <p:nvPr/>
        </p:nvSpPr>
        <p:spPr>
          <a:xfrm>
            <a:off x="1415803" y="1067451"/>
            <a:ext cx="2012748" cy="782404"/>
          </a:xfrm>
          <a:prstGeom prst="round2DiagRect">
            <a:avLst>
              <a:gd name="adj1" fmla="val 12032"/>
              <a:gd name="adj2" fmla="val 0"/>
            </a:avLst>
          </a:prstGeom>
          <a:solidFill>
            <a:srgbClr val="ABD037"/>
          </a:solidFill>
          <a:ln>
            <a:noFill/>
          </a:ln>
          <a:effectLst/>
        </p:spPr>
        <p:style>
          <a:lnRef idx="1">
            <a:schemeClr val="accent1"/>
          </a:lnRef>
          <a:fillRef idx="3">
            <a:schemeClr val="accent1"/>
          </a:fillRef>
          <a:effectRef idx="2">
            <a:schemeClr val="accent1"/>
          </a:effectRef>
          <a:fontRef idx="minor">
            <a:schemeClr val="lt1"/>
          </a:fontRef>
        </p:style>
        <p:txBody>
          <a:bodyPr tIns="85344" rtlCol="0" anchor="t" anchorCtr="0"/>
          <a:lstStyle/>
          <a:p>
            <a:pPr algn="ctr" defTabSz="426696">
              <a:lnSpc>
                <a:spcPct val="90000"/>
              </a:lnSpc>
              <a:spcAft>
                <a:spcPts val="560"/>
              </a:spcAft>
            </a:pPr>
            <a:r>
              <a:rPr lang="en-US" sz="2400" b="1" spc="-37" dirty="0">
                <a:solidFill>
                  <a:prstClr val="white"/>
                </a:solidFill>
                <a:latin typeface="Arial" pitchFamily="34" charset="0"/>
                <a:ea typeface="Arial"/>
                <a:cs typeface="Arial" pitchFamily="34" charset="0"/>
              </a:rPr>
              <a:t>RESEARCH</a:t>
            </a:r>
          </a:p>
        </p:txBody>
      </p:sp>
      <p:sp>
        <p:nvSpPr>
          <p:cNvPr id="5" name="Round Diagonal Corner Rectangle 4"/>
          <p:cNvSpPr/>
          <p:nvPr/>
        </p:nvSpPr>
        <p:spPr>
          <a:xfrm>
            <a:off x="5602681" y="1102589"/>
            <a:ext cx="2012748" cy="757967"/>
          </a:xfrm>
          <a:prstGeom prst="round2DiagRect">
            <a:avLst>
              <a:gd name="adj1" fmla="val 12032"/>
              <a:gd name="adj2" fmla="val 0"/>
            </a:avLst>
          </a:prstGeom>
          <a:solidFill>
            <a:srgbClr val="00B7C4"/>
          </a:solidFill>
          <a:ln>
            <a:noFill/>
          </a:ln>
          <a:effectLst/>
        </p:spPr>
        <p:style>
          <a:lnRef idx="1">
            <a:schemeClr val="accent1"/>
          </a:lnRef>
          <a:fillRef idx="3">
            <a:schemeClr val="accent1"/>
          </a:fillRef>
          <a:effectRef idx="2">
            <a:schemeClr val="accent1"/>
          </a:effectRef>
          <a:fontRef idx="minor">
            <a:schemeClr val="lt1"/>
          </a:fontRef>
        </p:style>
        <p:txBody>
          <a:bodyPr tIns="85344" rtlCol="0" anchor="t" anchorCtr="0"/>
          <a:lstStyle/>
          <a:p>
            <a:pPr algn="ctr" defTabSz="426696">
              <a:lnSpc>
                <a:spcPct val="90000"/>
              </a:lnSpc>
              <a:spcAft>
                <a:spcPts val="560"/>
              </a:spcAft>
            </a:pPr>
            <a:r>
              <a:rPr lang="en-US" sz="2400" b="1" spc="-37" dirty="0" smtClean="0">
                <a:solidFill>
                  <a:prstClr val="white"/>
                </a:solidFill>
                <a:latin typeface="Arial" pitchFamily="34" charset="0"/>
                <a:ea typeface="Arial"/>
                <a:cs typeface="Arial" pitchFamily="34" charset="0"/>
              </a:rPr>
              <a:t>FUNDING</a:t>
            </a:r>
            <a:endParaRPr lang="en-US" sz="2400" b="1" spc="-37" dirty="0">
              <a:solidFill>
                <a:prstClr val="white"/>
              </a:solidFill>
              <a:latin typeface="Arial" pitchFamily="34" charset="0"/>
              <a:ea typeface="Arial"/>
              <a:cs typeface="Arial" pitchFamily="34" charset="0"/>
            </a:endParaRPr>
          </a:p>
        </p:txBody>
      </p:sp>
      <p:sp>
        <p:nvSpPr>
          <p:cNvPr id="8" name="Round Diagonal Corner Rectangle 7"/>
          <p:cNvSpPr/>
          <p:nvPr/>
        </p:nvSpPr>
        <p:spPr>
          <a:xfrm>
            <a:off x="6609055" y="2962617"/>
            <a:ext cx="2284374" cy="856062"/>
          </a:xfrm>
          <a:prstGeom prst="round2DiagRect">
            <a:avLst>
              <a:gd name="adj1" fmla="val 12032"/>
              <a:gd name="adj2" fmla="val 0"/>
            </a:avLst>
          </a:prstGeom>
          <a:solidFill>
            <a:srgbClr val="003952"/>
          </a:solidFill>
          <a:ln>
            <a:noFill/>
          </a:ln>
          <a:effectLst/>
        </p:spPr>
        <p:style>
          <a:lnRef idx="1">
            <a:schemeClr val="accent1"/>
          </a:lnRef>
          <a:fillRef idx="3">
            <a:schemeClr val="accent1"/>
          </a:fillRef>
          <a:effectRef idx="2">
            <a:schemeClr val="accent1"/>
          </a:effectRef>
          <a:fontRef idx="minor">
            <a:schemeClr val="lt1"/>
          </a:fontRef>
        </p:style>
        <p:txBody>
          <a:bodyPr tIns="85344" rtlCol="0" anchor="t" anchorCtr="0"/>
          <a:lstStyle/>
          <a:p>
            <a:pPr algn="ctr" defTabSz="426696">
              <a:lnSpc>
                <a:spcPct val="90000"/>
              </a:lnSpc>
              <a:spcAft>
                <a:spcPts val="560"/>
              </a:spcAft>
            </a:pPr>
            <a:r>
              <a:rPr lang="en-US" sz="2400" b="1" spc="-37" dirty="0" smtClean="0">
                <a:solidFill>
                  <a:prstClr val="white"/>
                </a:solidFill>
                <a:latin typeface="Arial" pitchFamily="34" charset="0"/>
                <a:ea typeface="Arial"/>
                <a:cs typeface="Arial" pitchFamily="34" charset="0"/>
              </a:rPr>
              <a:t>ADVOCACY SUPPORT</a:t>
            </a:r>
            <a:endParaRPr lang="en-US" b="1" spc="-37" dirty="0">
              <a:solidFill>
                <a:prstClr val="white"/>
              </a:solidFill>
              <a:latin typeface="Arial" pitchFamily="34" charset="0"/>
              <a:ea typeface="Arial"/>
              <a:cs typeface="Arial" pitchFamily="34" charset="0"/>
            </a:endParaRPr>
          </a:p>
        </p:txBody>
      </p:sp>
      <p:sp>
        <p:nvSpPr>
          <p:cNvPr id="10" name="Round Diagonal Corner Rectangle 9"/>
          <p:cNvSpPr/>
          <p:nvPr/>
        </p:nvSpPr>
        <p:spPr>
          <a:xfrm>
            <a:off x="955508" y="4896515"/>
            <a:ext cx="2509568" cy="757967"/>
          </a:xfrm>
          <a:prstGeom prst="round2DiagRect">
            <a:avLst>
              <a:gd name="adj1" fmla="val 12032"/>
              <a:gd name="adj2" fmla="val 0"/>
            </a:avLst>
          </a:prstGeom>
          <a:solidFill>
            <a:srgbClr val="00B7C4"/>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tIns="85344" rtlCol="0" anchor="t" anchorCtr="0"/>
          <a:lstStyle/>
          <a:p>
            <a:pPr algn="ctr" defTabSz="426696">
              <a:lnSpc>
                <a:spcPct val="90000"/>
              </a:lnSpc>
              <a:spcAft>
                <a:spcPts val="560"/>
              </a:spcAft>
            </a:pPr>
            <a:r>
              <a:rPr lang="en-US" sz="2400" b="1" spc="-37" dirty="0" smtClean="0">
                <a:solidFill>
                  <a:prstClr val="white"/>
                </a:solidFill>
                <a:latin typeface="Arial" pitchFamily="34" charset="0"/>
                <a:ea typeface="Arial"/>
                <a:cs typeface="Arial" pitchFamily="34" charset="0"/>
              </a:rPr>
              <a:t>LEADERSHIP</a:t>
            </a:r>
            <a:endParaRPr lang="en-US" sz="2400" b="1" spc="-37" dirty="0">
              <a:solidFill>
                <a:prstClr val="white"/>
              </a:solidFill>
              <a:latin typeface="Arial" pitchFamily="34" charset="0"/>
              <a:ea typeface="Arial"/>
              <a:cs typeface="Arial" pitchFamily="34" charset="0"/>
            </a:endParaRPr>
          </a:p>
        </p:txBody>
      </p:sp>
      <p:sp>
        <p:nvSpPr>
          <p:cNvPr id="11" name="Round Diagonal Corner Rectangle 10"/>
          <p:cNvSpPr/>
          <p:nvPr/>
        </p:nvSpPr>
        <p:spPr>
          <a:xfrm>
            <a:off x="5602681" y="4899061"/>
            <a:ext cx="2012748" cy="817264"/>
          </a:xfrm>
          <a:prstGeom prst="round2DiagRect">
            <a:avLst>
              <a:gd name="adj1" fmla="val 12032"/>
              <a:gd name="adj2" fmla="val 0"/>
            </a:avLst>
          </a:prstGeom>
          <a:solidFill>
            <a:srgbClr val="ABD037"/>
          </a:solidFill>
          <a:ln>
            <a:noFill/>
          </a:ln>
          <a:effectLst/>
        </p:spPr>
        <p:style>
          <a:lnRef idx="1">
            <a:schemeClr val="accent1"/>
          </a:lnRef>
          <a:fillRef idx="3">
            <a:schemeClr val="accent1"/>
          </a:fillRef>
          <a:effectRef idx="2">
            <a:schemeClr val="accent1"/>
          </a:effectRef>
          <a:fontRef idx="minor">
            <a:schemeClr val="lt1"/>
          </a:fontRef>
        </p:style>
        <p:txBody>
          <a:bodyPr tIns="85344" rtlCol="0" anchor="t" anchorCtr="0"/>
          <a:lstStyle/>
          <a:p>
            <a:pPr algn="ctr" defTabSz="426696">
              <a:lnSpc>
                <a:spcPct val="90000"/>
              </a:lnSpc>
              <a:spcAft>
                <a:spcPts val="560"/>
              </a:spcAft>
            </a:pPr>
            <a:r>
              <a:rPr lang="en-US" sz="2400" b="1" spc="-37" dirty="0" smtClean="0">
                <a:solidFill>
                  <a:prstClr val="white"/>
                </a:solidFill>
                <a:latin typeface="Arial" pitchFamily="34" charset="0"/>
                <a:ea typeface="Arial"/>
                <a:cs typeface="Arial" pitchFamily="34" charset="0"/>
              </a:rPr>
              <a:t>TRAINING</a:t>
            </a:r>
            <a:endParaRPr lang="en-US" sz="2400" b="1" spc="-37" dirty="0">
              <a:solidFill>
                <a:prstClr val="white"/>
              </a:solidFill>
              <a:latin typeface="Arial" pitchFamily="34" charset="0"/>
              <a:ea typeface="Arial"/>
              <a:cs typeface="Arial" pitchFamily="34" charset="0"/>
            </a:endParaRPr>
          </a:p>
        </p:txBody>
      </p:sp>
      <p:sp>
        <p:nvSpPr>
          <p:cNvPr id="14" name="Subtitle 2"/>
          <p:cNvSpPr txBox="1">
            <a:spLocks/>
          </p:cNvSpPr>
          <p:nvPr/>
        </p:nvSpPr>
        <p:spPr>
          <a:xfrm>
            <a:off x="286008" y="189776"/>
            <a:ext cx="7087214" cy="701107"/>
          </a:xfrm>
          <a:prstGeom prst="rect">
            <a:avLst/>
          </a:prstGeom>
        </p:spPr>
        <p:txBody>
          <a:bodyPr vert="horz" lIns="85344" tIns="42672" rIns="85344" bIns="42672"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solidFill>
                  <a:srgbClr val="003952"/>
                </a:solidFill>
                <a:latin typeface="Arial" panose="020B0604020202020204" pitchFamily="34" charset="0"/>
                <a:cs typeface="Arial" panose="020B0604020202020204" pitchFamily="34" charset="0"/>
              </a:rPr>
              <a:t>How We Work – Empowering Our Members</a:t>
            </a:r>
            <a:endParaRPr lang="en-US" sz="2000" b="1" dirty="0">
              <a:solidFill>
                <a:srgbClr val="0039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194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20" y="2811130"/>
            <a:ext cx="2653558" cy="1794414"/>
          </a:xfrm>
          <a:prstGeom prst="rect">
            <a:avLst/>
          </a:prstGeom>
        </p:spPr>
      </p:pic>
      <p:pic>
        <p:nvPicPr>
          <p:cNvPr id="5" name="Picture 4" descr="vis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558" y="2825354"/>
            <a:ext cx="2686802" cy="1780190"/>
          </a:xfrm>
          <a:prstGeom prst="rect">
            <a:avLst/>
          </a:prstGeom>
        </p:spPr>
      </p:pic>
      <p:pic>
        <p:nvPicPr>
          <p:cNvPr id="6" name="Picture 5" descr="safet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4382" y="2811130"/>
            <a:ext cx="2653558" cy="1794414"/>
          </a:xfrm>
          <a:prstGeom prst="rect">
            <a:avLst/>
          </a:prstGeom>
        </p:spPr>
      </p:pic>
      <p:sp>
        <p:nvSpPr>
          <p:cNvPr id="7" name="Subtitle 2"/>
          <p:cNvSpPr txBox="1">
            <a:spLocks/>
          </p:cNvSpPr>
          <p:nvPr/>
        </p:nvSpPr>
        <p:spPr>
          <a:xfrm>
            <a:off x="666427" y="836909"/>
            <a:ext cx="8268727" cy="4723968"/>
          </a:xfrm>
          <a:prstGeom prst="rect">
            <a:avLst/>
          </a:prstGeom>
        </p:spPr>
        <p:txBody>
          <a:bodyPr vert="horz" lIns="85344" tIns="42672" rIns="85344" bIns="42672"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b="1" dirty="0">
                <a:solidFill>
                  <a:srgbClr val="003952"/>
                </a:solidFill>
                <a:latin typeface="Arial" panose="020B0604020202020204" pitchFamily="34" charset="0"/>
                <a:cs typeface="Arial" panose="020B0604020202020204" pitchFamily="34" charset="0"/>
              </a:rPr>
              <a:t>Collectively </a:t>
            </a:r>
            <a:r>
              <a:rPr lang="en-US" sz="2200" b="1" dirty="0" smtClean="0">
                <a:solidFill>
                  <a:srgbClr val="003952"/>
                </a:solidFill>
                <a:latin typeface="Arial" panose="020B0604020202020204" pitchFamily="34" charset="0"/>
                <a:cs typeface="Arial" panose="020B0604020202020204" pitchFamily="34" charset="0"/>
              </a:rPr>
              <a:t>Meals on Wheels programs fight </a:t>
            </a:r>
            <a:r>
              <a:rPr lang="en-US" sz="2200" b="1" dirty="0">
                <a:solidFill>
                  <a:srgbClr val="003952"/>
                </a:solidFill>
                <a:latin typeface="Arial" panose="020B0604020202020204" pitchFamily="34" charset="0"/>
                <a:cs typeface="Arial" panose="020B0604020202020204" pitchFamily="34" charset="0"/>
              </a:rPr>
              <a:t>three of the biggest threats from </a:t>
            </a:r>
            <a:r>
              <a:rPr lang="en-US" sz="2200" b="1" dirty="0" smtClean="0">
                <a:solidFill>
                  <a:srgbClr val="003952"/>
                </a:solidFill>
                <a:latin typeface="Arial" panose="020B0604020202020204" pitchFamily="34" charset="0"/>
                <a:cs typeface="Arial" panose="020B0604020202020204" pitchFamily="34" charset="0"/>
              </a:rPr>
              <a:t>aging:</a:t>
            </a:r>
            <a:endParaRPr lang="en-US" sz="2200" b="1" dirty="0">
              <a:solidFill>
                <a:srgbClr val="003952"/>
              </a:solidFill>
              <a:latin typeface="Arial" panose="020B0604020202020204" pitchFamily="34" charset="0"/>
              <a:cs typeface="Arial" panose="020B0604020202020204" pitchFamily="34" charset="0"/>
            </a:endParaRPr>
          </a:p>
          <a:p>
            <a:pPr algn="l"/>
            <a:endParaRPr lang="en-US" sz="2427" dirty="0">
              <a:solidFill>
                <a:srgbClr val="376092"/>
              </a:solidFill>
              <a:latin typeface="Bryant Bold"/>
              <a:cs typeface="Bryant Bold"/>
            </a:endParaRPr>
          </a:p>
          <a:p>
            <a:pPr algn="l"/>
            <a:r>
              <a:rPr lang="en-US" sz="2427" dirty="0">
                <a:solidFill>
                  <a:srgbClr val="376092"/>
                </a:solidFill>
                <a:latin typeface="Bryant Bold"/>
                <a:cs typeface="Bryant Bold"/>
              </a:rPr>
              <a:t>	</a:t>
            </a:r>
            <a:r>
              <a:rPr lang="en-US" sz="2427" dirty="0" smtClean="0">
                <a:solidFill>
                  <a:srgbClr val="376092"/>
                </a:solidFill>
                <a:latin typeface="Bryant Bold"/>
                <a:cs typeface="Bryant Bold"/>
              </a:rPr>
              <a:t> </a:t>
            </a:r>
            <a:r>
              <a:rPr lang="en-US" sz="2427" dirty="0" smtClean="0">
                <a:solidFill>
                  <a:srgbClr val="254061"/>
                </a:solidFill>
                <a:latin typeface="Bryant Bold"/>
                <a:cs typeface="Bryant Bold"/>
              </a:rPr>
              <a:t>HUNGER</a:t>
            </a:r>
            <a:r>
              <a:rPr lang="en-US" sz="2427" dirty="0">
                <a:solidFill>
                  <a:srgbClr val="254061"/>
                </a:solidFill>
                <a:latin typeface="Bryant Bold"/>
                <a:cs typeface="Bryant Bold"/>
              </a:rPr>
              <a:t>		</a:t>
            </a:r>
            <a:r>
              <a:rPr lang="en-US" sz="2427" dirty="0" smtClean="0">
                <a:solidFill>
                  <a:srgbClr val="254061"/>
                </a:solidFill>
                <a:latin typeface="Bryant Bold"/>
                <a:cs typeface="Bryant Bold"/>
              </a:rPr>
              <a:t> 	  ISOLATION</a:t>
            </a:r>
            <a:r>
              <a:rPr lang="en-US" sz="2427" dirty="0">
                <a:solidFill>
                  <a:srgbClr val="254061"/>
                </a:solidFill>
                <a:latin typeface="Bryant Bold"/>
                <a:cs typeface="Bryant Bold"/>
              </a:rPr>
              <a:t>		</a:t>
            </a:r>
            <a:r>
              <a:rPr lang="en-US" sz="2427" dirty="0" smtClean="0">
                <a:solidFill>
                  <a:srgbClr val="254061"/>
                </a:solidFill>
                <a:latin typeface="Bryant Bold"/>
                <a:cs typeface="Bryant Bold"/>
              </a:rPr>
              <a:t>      	SAFETY</a:t>
            </a:r>
            <a:endParaRPr lang="en-US" sz="2427" dirty="0">
              <a:solidFill>
                <a:srgbClr val="254061"/>
              </a:solidFill>
              <a:latin typeface="Bryant Bold"/>
              <a:cs typeface="Bryant Bold"/>
            </a:endParaRPr>
          </a:p>
        </p:txBody>
      </p:sp>
    </p:spTree>
    <p:extLst>
      <p:ext uri="{BB962C8B-B14F-4D97-AF65-F5344CB8AC3E}">
        <p14:creationId xmlns:p14="http://schemas.microsoft.com/office/powerpoint/2010/main" val="4885303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3952"/>
                </a:solidFill>
              </a:rPr>
              <a:t>Meals On Wheels Is An Effective And Proven </a:t>
            </a:r>
            <a:br>
              <a:rPr lang="en-US" dirty="0" smtClean="0">
                <a:solidFill>
                  <a:srgbClr val="003952"/>
                </a:solidFill>
              </a:rPr>
            </a:br>
            <a:r>
              <a:rPr lang="en-US" dirty="0" smtClean="0">
                <a:solidFill>
                  <a:srgbClr val="003952"/>
                </a:solidFill>
              </a:rPr>
              <a:t>Public-private Partnership</a:t>
            </a:r>
            <a:endParaRPr lang="en-US" dirty="0">
              <a:solidFill>
                <a:srgbClr val="00395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299" y="1898588"/>
            <a:ext cx="4214889" cy="33719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799" y="2140010"/>
            <a:ext cx="3913111" cy="3130489"/>
          </a:xfrm>
          <a:prstGeom prst="rect">
            <a:avLst/>
          </a:prstGeom>
        </p:spPr>
      </p:pic>
      <p:sp>
        <p:nvSpPr>
          <p:cNvPr id="7" name="TextBox 6"/>
          <p:cNvSpPr txBox="1"/>
          <p:nvPr/>
        </p:nvSpPr>
        <p:spPr>
          <a:xfrm>
            <a:off x="685619" y="5651958"/>
            <a:ext cx="2886359" cy="215442"/>
          </a:xfrm>
          <a:prstGeom prst="rect">
            <a:avLst/>
          </a:prstGeom>
          <a:noFill/>
        </p:spPr>
        <p:txBody>
          <a:bodyPr wrap="square" lIns="91440" tIns="45719" rIns="91440" bIns="45719" rtlCol="0">
            <a:spAutoFit/>
          </a:bodyPr>
          <a:lstStyle/>
          <a:p>
            <a:pPr lvl="0">
              <a:defRPr sz="1800" spc="0">
                <a:solidFill>
                  <a:srgbClr val="000000"/>
                </a:solidFill>
              </a:defRPr>
            </a:pPr>
            <a:r>
              <a:rPr lang="en-US" sz="800" spc="-70" dirty="0">
                <a:solidFill>
                  <a:schemeClr val="bg1">
                    <a:lumMod val="50000"/>
                    <a:alpha val="60000"/>
                  </a:schemeClr>
                </a:solidFill>
                <a:latin typeface="Arial"/>
                <a:cs typeface="Arial"/>
              </a:rPr>
              <a:t>Source: </a:t>
            </a:r>
            <a:r>
              <a:rPr lang="en-US" sz="800" i="1" dirty="0" smtClean="0"/>
              <a:t>Meals on Wheels America</a:t>
            </a:r>
            <a:endParaRPr lang="en-US" sz="800" i="1" spc="-70" dirty="0">
              <a:solidFill>
                <a:schemeClr val="bg1">
                  <a:lumMod val="50000"/>
                  <a:alpha val="60000"/>
                </a:schemeClr>
              </a:solidFill>
              <a:latin typeface="Arial"/>
              <a:cs typeface="Arial"/>
            </a:endParaRPr>
          </a:p>
        </p:txBody>
      </p:sp>
    </p:spTree>
    <p:extLst>
      <p:ext uri="{BB962C8B-B14F-4D97-AF65-F5344CB8AC3E}">
        <p14:creationId xmlns:p14="http://schemas.microsoft.com/office/powerpoint/2010/main" val="12440017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3952"/>
                </a:solidFill>
              </a:rPr>
              <a:t>Meals on Wheels Programs Deliver Impactful Programs  </a:t>
            </a:r>
            <a:br>
              <a:rPr lang="en-US" dirty="0" smtClean="0">
                <a:solidFill>
                  <a:srgbClr val="003952"/>
                </a:solidFill>
              </a:rPr>
            </a:br>
            <a:r>
              <a:rPr lang="en-US" dirty="0" smtClean="0">
                <a:solidFill>
                  <a:srgbClr val="003952"/>
                </a:solidFill>
              </a:rPr>
              <a:t>Keeping Seniors in Their Own Homes </a:t>
            </a:r>
            <a:endParaRPr lang="en-US" dirty="0">
              <a:solidFill>
                <a:srgbClr val="003952"/>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582" y="4246536"/>
            <a:ext cx="3937218" cy="157488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1706623"/>
            <a:ext cx="3715070" cy="148602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1731" y="2960176"/>
            <a:ext cx="3762863" cy="1505145"/>
          </a:xfrm>
          <a:prstGeom prst="rect">
            <a:avLst/>
          </a:prstGeom>
        </p:spPr>
      </p:pic>
      <p:sp>
        <p:nvSpPr>
          <p:cNvPr id="7" name="TextBox 6"/>
          <p:cNvSpPr txBox="1"/>
          <p:nvPr/>
        </p:nvSpPr>
        <p:spPr>
          <a:xfrm>
            <a:off x="685619" y="5651958"/>
            <a:ext cx="2886359" cy="215442"/>
          </a:xfrm>
          <a:prstGeom prst="rect">
            <a:avLst/>
          </a:prstGeom>
          <a:noFill/>
        </p:spPr>
        <p:txBody>
          <a:bodyPr wrap="square" lIns="91440" tIns="45719" rIns="91440" bIns="45719" rtlCol="0">
            <a:spAutoFit/>
          </a:bodyPr>
          <a:lstStyle/>
          <a:p>
            <a:pPr lvl="0">
              <a:defRPr sz="1800" spc="0">
                <a:solidFill>
                  <a:srgbClr val="000000"/>
                </a:solidFill>
              </a:defRPr>
            </a:pPr>
            <a:r>
              <a:rPr lang="en-US" sz="800" spc="-70" dirty="0">
                <a:solidFill>
                  <a:schemeClr val="bg1">
                    <a:lumMod val="50000"/>
                    <a:alpha val="60000"/>
                  </a:schemeClr>
                </a:solidFill>
                <a:latin typeface="Arial"/>
                <a:cs typeface="Arial"/>
              </a:rPr>
              <a:t>Source: </a:t>
            </a:r>
            <a:r>
              <a:rPr lang="en-US" sz="800" i="1" dirty="0" smtClean="0"/>
              <a:t>Meals on Wheels America</a:t>
            </a:r>
            <a:endParaRPr lang="en-US" sz="800" i="1" spc="-70" dirty="0">
              <a:solidFill>
                <a:schemeClr val="bg1">
                  <a:lumMod val="50000"/>
                  <a:alpha val="60000"/>
                </a:schemeClr>
              </a:solidFill>
              <a:latin typeface="Arial"/>
              <a:cs typeface="Arial"/>
            </a:endParaRPr>
          </a:p>
        </p:txBody>
      </p:sp>
    </p:spTree>
    <p:extLst>
      <p:ext uri="{BB962C8B-B14F-4D97-AF65-F5344CB8AC3E}">
        <p14:creationId xmlns:p14="http://schemas.microsoft.com/office/powerpoint/2010/main" val="254770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Autofit/>
          </a:bodyPr>
          <a:lstStyle/>
          <a:p>
            <a:r>
              <a:rPr lang="en-US" dirty="0" smtClean="0">
                <a:ea typeface="Helvetica Neue"/>
              </a:rPr>
              <a:t>Serving Seniors </a:t>
            </a:r>
            <a:endParaRPr lang="en-US" b="0" i="1" dirty="0" smtClean="0">
              <a:ea typeface="Helvetica Neue"/>
            </a:endParaRPr>
          </a:p>
        </p:txBody>
      </p:sp>
      <p:sp>
        <p:nvSpPr>
          <p:cNvPr id="28" name="Content Placeholder 2"/>
          <p:cNvSpPr>
            <a:spLocks noGrp="1"/>
          </p:cNvSpPr>
          <p:nvPr>
            <p:ph idx="1"/>
          </p:nvPr>
        </p:nvSpPr>
        <p:spPr>
          <a:xfrm>
            <a:off x="548640" y="1420586"/>
            <a:ext cx="9052560" cy="3899931"/>
          </a:xfrm>
        </p:spPr>
        <p:txBody>
          <a:bodyPr>
            <a:noAutofit/>
          </a:bodyPr>
          <a:lstStyle/>
          <a:p>
            <a:pPr marL="0" indent="0">
              <a:spcBef>
                <a:spcPts val="0"/>
              </a:spcBef>
              <a:spcAft>
                <a:spcPts val="1800"/>
              </a:spcAft>
              <a:buClr>
                <a:srgbClr val="E97900"/>
              </a:buClr>
              <a:buNone/>
              <a:defRPr/>
            </a:pPr>
            <a:r>
              <a:rPr lang="en-US" sz="2400" dirty="0" smtClean="0">
                <a:solidFill>
                  <a:schemeClr val="tx1">
                    <a:lumMod val="65000"/>
                    <a:lumOff val="35000"/>
                  </a:schemeClr>
                </a:solidFill>
                <a:ea typeface="ＭＳ Ｐゴシック"/>
              </a:rPr>
              <a:t>Seniors have a continuum of need based on their health, mobility and transportation status:</a:t>
            </a:r>
          </a:p>
          <a:p>
            <a:pPr marL="0" indent="0">
              <a:buNone/>
            </a:pPr>
            <a:endParaRPr lang="en-US" sz="9600" dirty="0">
              <a:solidFill>
                <a:schemeClr val="tx1">
                  <a:lumMod val="65000"/>
                  <a:lumOff val="35000"/>
                </a:schemeClr>
              </a:solidFill>
            </a:endParaRPr>
          </a:p>
        </p:txBody>
      </p:sp>
      <p:graphicFrame>
        <p:nvGraphicFramePr>
          <p:cNvPr id="4" name="Diagram 3"/>
          <p:cNvGraphicFramePr/>
          <p:nvPr>
            <p:extLst/>
          </p:nvPr>
        </p:nvGraphicFramePr>
        <p:xfrm>
          <a:off x="549990" y="2133600"/>
          <a:ext cx="9083040" cy="3063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txBox="1">
            <a:spLocks/>
          </p:cNvSpPr>
          <p:nvPr/>
        </p:nvSpPr>
        <p:spPr>
          <a:xfrm>
            <a:off x="289560" y="4815182"/>
            <a:ext cx="9387840" cy="924560"/>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US" sz="2400" dirty="0">
                <a:solidFill>
                  <a:schemeClr val="tx1">
                    <a:lumMod val="65000"/>
                    <a:lumOff val="35000"/>
                  </a:schemeClr>
                </a:solidFill>
                <a:latin typeface="Arial" panose="020B0604020202020204" pitchFamily="34" charset="0"/>
                <a:cs typeface="Arial" panose="020B0604020202020204" pitchFamily="34" charset="0"/>
              </a:rPr>
              <a:t>Different interventions are required in order to meet the needs of seniors throughout the continuum</a:t>
            </a:r>
            <a:r>
              <a:rPr lang="en-US" sz="2400" dirty="0" smtClean="0">
                <a:solidFill>
                  <a:schemeClr val="tx1">
                    <a:lumMod val="65000"/>
                    <a:lumOff val="35000"/>
                  </a:schemeClr>
                </a:solidFill>
                <a:latin typeface="Arial" panose="020B0604020202020204" pitchFamily="34" charset="0"/>
                <a:cs typeface="Arial" panose="020B0604020202020204" pitchFamily="34" charset="0"/>
              </a:rPr>
              <a:t>.                         </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55323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Feeding America </a:t>
            </a:r>
            <a:r>
              <a:rPr lang="en-US" dirty="0" smtClean="0"/>
              <a:t>– </a:t>
            </a:r>
            <a:r>
              <a:rPr lang="en-US" dirty="0"/>
              <a:t>Meals on Wheels America Collaboration Goal</a:t>
            </a:r>
            <a:br>
              <a:rPr lang="en-US" dirty="0"/>
            </a:br>
            <a:endParaRPr lang="en-US" dirty="0"/>
          </a:p>
        </p:txBody>
      </p:sp>
      <p:sp>
        <p:nvSpPr>
          <p:cNvPr id="3" name="Content Placeholder 2"/>
          <p:cNvSpPr>
            <a:spLocks noGrp="1"/>
          </p:cNvSpPr>
          <p:nvPr>
            <p:ph idx="1"/>
          </p:nvPr>
        </p:nvSpPr>
        <p:spPr/>
        <p:txBody>
          <a:bodyPr/>
          <a:lstStyle/>
          <a:p>
            <a:r>
              <a:rPr lang="en-US" dirty="0"/>
              <a:t>To strengthen the relationship between Feeding America and Meals </a:t>
            </a:r>
            <a:r>
              <a:rPr lang="en-US" dirty="0" smtClean="0"/>
              <a:t>On Wheels </a:t>
            </a:r>
            <a:r>
              <a:rPr lang="en-US" dirty="0"/>
              <a:t>America, and collaborate to increase access to food assistance </a:t>
            </a:r>
            <a:r>
              <a:rPr lang="en-US" dirty="0" smtClean="0"/>
              <a:t>for older </a:t>
            </a:r>
            <a:r>
              <a:rPr lang="en-US" dirty="0"/>
              <a:t>adults – raising awareness about the serious problem of </a:t>
            </a:r>
            <a:r>
              <a:rPr lang="en-US" dirty="0" smtClean="0"/>
              <a:t>senior hunger</a:t>
            </a:r>
            <a:r>
              <a:rPr lang="en-US" dirty="0"/>
              <a:t>, both at the national level and through collaborations between </a:t>
            </a:r>
            <a:r>
              <a:rPr lang="en-US" dirty="0" smtClean="0"/>
              <a:t>our networks </a:t>
            </a:r>
            <a:r>
              <a:rPr lang="en-US" dirty="0"/>
              <a:t>at the local level.</a:t>
            </a:r>
          </a:p>
          <a:p>
            <a:endParaRPr lang="en-US" dirty="0" smtClean="0"/>
          </a:p>
          <a:p>
            <a:r>
              <a:rPr lang="en-US" dirty="0" smtClean="0"/>
              <a:t>Through </a:t>
            </a:r>
            <a:r>
              <a:rPr lang="en-US" dirty="0"/>
              <a:t>this effort, we hope to create a productive synergy, </a:t>
            </a:r>
            <a:r>
              <a:rPr lang="en-US" dirty="0" smtClean="0"/>
              <a:t>leveraging shared </a:t>
            </a:r>
            <a:r>
              <a:rPr lang="en-US" dirty="0"/>
              <a:t>innovations and assets to raise awareness about senior hunger </a:t>
            </a:r>
            <a:r>
              <a:rPr lang="en-US" dirty="0" smtClean="0"/>
              <a:t>and identify </a:t>
            </a:r>
            <a:r>
              <a:rPr lang="en-US" dirty="0"/>
              <a:t>tangible solutions to address senior hunger in America.</a:t>
            </a:r>
          </a:p>
          <a:p>
            <a:endParaRPr lang="en-US" dirty="0"/>
          </a:p>
        </p:txBody>
      </p:sp>
    </p:spTree>
    <p:extLst>
      <p:ext uri="{BB962C8B-B14F-4D97-AF65-F5344CB8AC3E}">
        <p14:creationId xmlns:p14="http://schemas.microsoft.com/office/powerpoint/2010/main" val="1064301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776952" y="1848676"/>
            <a:ext cx="4394820" cy="2928275"/>
          </a:xfrm>
        </p:spPr>
        <p:txBody>
          <a:bodyPr anchor="ctr">
            <a:normAutofit/>
          </a:bodyPr>
          <a:lstStyle/>
          <a:p>
            <a:pPr marL="0" indent="0" algn="ctr">
              <a:buNone/>
            </a:pPr>
            <a:r>
              <a:rPr lang="en-US" dirty="0"/>
              <a:t>Joint Collaboration Models and Keys to Success</a:t>
            </a:r>
          </a:p>
        </p:txBody>
      </p:sp>
      <p:sp>
        <p:nvSpPr>
          <p:cNvPr id="5" name="Text Placeholder 3"/>
          <p:cNvSpPr txBox="1">
            <a:spLocks/>
          </p:cNvSpPr>
          <p:nvPr/>
        </p:nvSpPr>
        <p:spPr>
          <a:xfrm>
            <a:off x="692250" y="-1547876"/>
            <a:ext cx="3668486" cy="5715000"/>
          </a:xfrm>
          <a:prstGeom prst="rect">
            <a:avLst/>
          </a:prstGeom>
        </p:spPr>
        <p:txBody>
          <a:bodyPr vert="horz" lIns="91440" tIns="45719" rIns="91440" bIns="45719" rtlCol="0">
            <a:noAutofit/>
          </a:bodyPr>
          <a:lstStyle>
            <a:lvl1pPr marL="342897" marR="0" indent="-342897" algn="l" defTabSz="457197" rtl="0" eaLnBrk="1" fontAlgn="auto" latinLnBrk="0" hangingPunct="1">
              <a:lnSpc>
                <a:spcPct val="100000"/>
              </a:lnSpc>
              <a:spcBef>
                <a:spcPct val="20000"/>
              </a:spcBef>
              <a:spcAft>
                <a:spcPts val="0"/>
              </a:spcAft>
              <a:buClrTx/>
              <a:buSzTx/>
              <a:buFont typeface="Arial"/>
              <a:buChar char="•"/>
              <a:tabLst/>
              <a:defRPr lang="en-US" sz="4000" b="1" kern="1200" spc="-70" dirty="0" smtClean="0">
                <a:solidFill>
                  <a:srgbClr val="FFFFFF"/>
                </a:solidFill>
                <a:latin typeface="Arial"/>
                <a:ea typeface="+mj-ea"/>
                <a:cs typeface="Arial"/>
              </a:defRPr>
            </a:lvl1pPr>
            <a:lvl2pPr marL="742945" indent="-285748" algn="l" defTabSz="457197" rtl="0" eaLnBrk="1" latinLnBrk="0" hangingPunct="1">
              <a:spcBef>
                <a:spcPct val="20000"/>
              </a:spcBef>
              <a:buFont typeface="Arial"/>
              <a:buChar char="–"/>
              <a:defRPr sz="1800" kern="1200">
                <a:solidFill>
                  <a:schemeClr val="tx1"/>
                </a:solidFill>
                <a:latin typeface="Arial"/>
                <a:ea typeface="+mn-ea"/>
                <a:cs typeface="Arial"/>
              </a:defRPr>
            </a:lvl2pPr>
            <a:lvl3pPr marL="1142993" indent="-228599" algn="l" defTabSz="457197" rtl="0" eaLnBrk="1" latinLnBrk="0" hangingPunct="1">
              <a:spcBef>
                <a:spcPct val="20000"/>
              </a:spcBef>
              <a:buFont typeface="Arial"/>
              <a:buChar char="•"/>
              <a:defRPr sz="1800" kern="1200">
                <a:solidFill>
                  <a:schemeClr val="tx1"/>
                </a:solidFill>
                <a:latin typeface="Arial"/>
                <a:ea typeface="+mn-ea"/>
                <a:cs typeface="Arial"/>
              </a:defRPr>
            </a:lvl3pPr>
            <a:lvl4pPr marL="1600189" indent="-228599" algn="l" defTabSz="457197" rtl="0" eaLnBrk="1" latinLnBrk="0" hangingPunct="1">
              <a:spcBef>
                <a:spcPct val="20000"/>
              </a:spcBef>
              <a:buFont typeface="Arial"/>
              <a:buChar char="–"/>
              <a:defRPr sz="1800" kern="1200">
                <a:solidFill>
                  <a:schemeClr val="tx1"/>
                </a:solidFill>
                <a:latin typeface="Arial"/>
                <a:ea typeface="+mn-ea"/>
                <a:cs typeface="Arial"/>
              </a:defRPr>
            </a:lvl4pPr>
            <a:lvl5pPr marL="2057387" indent="-228599" algn="l" defTabSz="457197" rtl="0" eaLnBrk="1" latinLnBrk="0" hangingPunct="1">
              <a:spcBef>
                <a:spcPct val="20000"/>
              </a:spcBef>
              <a:buFont typeface="Arial"/>
              <a:buChar char="»"/>
              <a:defRPr sz="1800" kern="1200">
                <a:solidFill>
                  <a:schemeClr val="tx1"/>
                </a:solidFill>
                <a:latin typeface="Arial"/>
                <a:ea typeface="+mn-ea"/>
                <a:cs typeface="Arial"/>
              </a:defRPr>
            </a:lvl5pPr>
            <a:lvl6pPr marL="2514584" indent="-228599" algn="l" defTabSz="457197" rtl="0" eaLnBrk="1" latinLnBrk="0" hangingPunct="1">
              <a:spcBef>
                <a:spcPct val="20000"/>
              </a:spcBef>
              <a:buFont typeface="Arial"/>
              <a:buChar char="•"/>
              <a:defRPr sz="2000" kern="1200">
                <a:solidFill>
                  <a:schemeClr val="tx1"/>
                </a:solidFill>
                <a:latin typeface="+mn-lt"/>
                <a:ea typeface="+mn-ea"/>
                <a:cs typeface="+mn-cs"/>
              </a:defRPr>
            </a:lvl6pPr>
            <a:lvl7pPr marL="2971781" indent="-228599" algn="l" defTabSz="457197" rtl="0" eaLnBrk="1" latinLnBrk="0" hangingPunct="1">
              <a:spcBef>
                <a:spcPct val="20000"/>
              </a:spcBef>
              <a:buFont typeface="Arial"/>
              <a:buChar char="•"/>
              <a:defRPr sz="2000" kern="1200">
                <a:solidFill>
                  <a:schemeClr val="tx1"/>
                </a:solidFill>
                <a:latin typeface="+mn-lt"/>
                <a:ea typeface="+mn-ea"/>
                <a:cs typeface="+mn-cs"/>
              </a:defRPr>
            </a:lvl7pPr>
            <a:lvl8pPr marL="3428978" indent="-228599" algn="l" defTabSz="457197" rtl="0" eaLnBrk="1" latinLnBrk="0" hangingPunct="1">
              <a:spcBef>
                <a:spcPct val="20000"/>
              </a:spcBef>
              <a:buFont typeface="Arial"/>
              <a:buChar char="•"/>
              <a:defRPr sz="2000" kern="1200">
                <a:solidFill>
                  <a:schemeClr val="tx1"/>
                </a:solidFill>
                <a:latin typeface="+mn-lt"/>
                <a:ea typeface="+mn-ea"/>
                <a:cs typeface="+mn-cs"/>
              </a:defRPr>
            </a:lvl8pPr>
            <a:lvl9pPr marL="3886175" indent="-228599" algn="l" defTabSz="457197"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sz="60500" dirty="0"/>
              <a:t>3</a:t>
            </a:r>
          </a:p>
        </p:txBody>
      </p:sp>
    </p:spTree>
    <p:extLst>
      <p:ext uri="{BB962C8B-B14F-4D97-AF65-F5344CB8AC3E}">
        <p14:creationId xmlns:p14="http://schemas.microsoft.com/office/powerpoint/2010/main" val="526725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Six Collaboration Models</a:t>
            </a:r>
          </a:p>
        </p:txBody>
      </p:sp>
      <p:grpSp>
        <p:nvGrpSpPr>
          <p:cNvPr id="2" name="Group 9"/>
          <p:cNvGrpSpPr/>
          <p:nvPr/>
        </p:nvGrpSpPr>
        <p:grpSpPr>
          <a:xfrm>
            <a:off x="972212" y="1356360"/>
            <a:ext cx="8068156" cy="4526280"/>
            <a:chOff x="651939" y="2183388"/>
            <a:chExt cx="7544359" cy="2699260"/>
          </a:xfrm>
          <a:solidFill>
            <a:srgbClr val="BFD730"/>
          </a:solidFill>
        </p:grpSpPr>
        <p:sp>
          <p:nvSpPr>
            <p:cNvPr id="6" name="Round Diagonal Corner Rectangle 5"/>
            <p:cNvSpPr/>
            <p:nvPr/>
          </p:nvSpPr>
          <p:spPr>
            <a:xfrm>
              <a:off x="651939" y="2183389"/>
              <a:ext cx="2412999" cy="1298316"/>
            </a:xfrm>
            <a:prstGeom prst="round2DiagRect">
              <a:avLst>
                <a:gd name="adj1" fmla="val 12032"/>
                <a:gd name="adj2" fmla="val 0"/>
              </a:avLst>
            </a:prstGeom>
            <a:solidFill>
              <a:srgbClr val="006B9D"/>
            </a:solidFill>
            <a:ln>
              <a:noFill/>
            </a:ln>
            <a:effectLst/>
          </p:spPr>
          <p:style>
            <a:lnRef idx="1">
              <a:schemeClr val="accent1"/>
            </a:lnRef>
            <a:fillRef idx="3">
              <a:schemeClr val="accent1"/>
            </a:fillRef>
            <a:effectRef idx="2">
              <a:schemeClr val="accent1"/>
            </a:effectRef>
            <a:fontRef idx="minor">
              <a:schemeClr val="lt1"/>
            </a:fontRef>
          </p:style>
          <p:txBody>
            <a:bodyPr tIns="85344" rtlCol="0" anchor="t" anchorCtr="0"/>
            <a:lstStyle/>
            <a:p>
              <a:pPr algn="ctr" defTabSz="426696">
                <a:lnSpc>
                  <a:spcPct val="90000"/>
                </a:lnSpc>
                <a:spcAft>
                  <a:spcPts val="560"/>
                </a:spcAft>
              </a:pPr>
              <a:r>
                <a:rPr lang="en-US" b="1" spc="-37" dirty="0" smtClean="0">
                  <a:solidFill>
                    <a:prstClr val="white"/>
                  </a:solidFill>
                  <a:latin typeface="Arial" pitchFamily="34" charset="0"/>
                  <a:ea typeface="Arial"/>
                  <a:cs typeface="Arial" pitchFamily="34" charset="0"/>
                </a:rPr>
                <a:t>MEAL PARTNERS </a:t>
              </a:r>
              <a:endParaRPr lang="en-US" b="1" spc="-37" dirty="0">
                <a:solidFill>
                  <a:prstClr val="white"/>
                </a:solidFill>
                <a:latin typeface="Arial" pitchFamily="34" charset="0"/>
                <a:ea typeface="Arial"/>
                <a:cs typeface="Arial" pitchFamily="34" charset="0"/>
              </a:endParaRPr>
            </a:p>
          </p:txBody>
        </p:sp>
        <p:sp>
          <p:nvSpPr>
            <p:cNvPr id="7" name="Round Diagonal Corner Rectangle 6"/>
            <p:cNvSpPr/>
            <p:nvPr/>
          </p:nvSpPr>
          <p:spPr>
            <a:xfrm>
              <a:off x="3217619" y="2183388"/>
              <a:ext cx="2412999" cy="1298317"/>
            </a:xfrm>
            <a:prstGeom prst="round2DiagRect">
              <a:avLst>
                <a:gd name="adj1" fmla="val 12032"/>
                <a:gd name="adj2" fmla="val 0"/>
              </a:avLst>
            </a:prstGeom>
            <a:solidFill>
              <a:srgbClr val="BFD730"/>
            </a:solidFill>
            <a:ln>
              <a:noFill/>
            </a:ln>
            <a:effectLst/>
          </p:spPr>
          <p:style>
            <a:lnRef idx="1">
              <a:schemeClr val="accent1"/>
            </a:lnRef>
            <a:fillRef idx="3">
              <a:schemeClr val="accent1"/>
            </a:fillRef>
            <a:effectRef idx="2">
              <a:schemeClr val="accent1"/>
            </a:effectRef>
            <a:fontRef idx="minor">
              <a:schemeClr val="lt1"/>
            </a:fontRef>
          </p:style>
          <p:txBody>
            <a:bodyPr tIns="85344" rtlCol="0" anchor="t" anchorCtr="0"/>
            <a:lstStyle/>
            <a:p>
              <a:pPr algn="ctr" defTabSz="426696">
                <a:lnSpc>
                  <a:spcPct val="90000"/>
                </a:lnSpc>
                <a:spcAft>
                  <a:spcPts val="560"/>
                </a:spcAft>
              </a:pPr>
              <a:r>
                <a:rPr lang="en-US" b="1" spc="-37" dirty="0" smtClean="0">
                  <a:solidFill>
                    <a:prstClr val="white"/>
                  </a:solidFill>
                  <a:latin typeface="Arial" pitchFamily="34" charset="0"/>
                  <a:ea typeface="Arial"/>
                  <a:cs typeface="Arial" pitchFamily="34" charset="0"/>
                </a:rPr>
                <a:t>SUPPLEMENTAL FOOD PARTNERS</a:t>
              </a:r>
            </a:p>
            <a:p>
              <a:pPr algn="ctr" defTabSz="426696">
                <a:lnSpc>
                  <a:spcPct val="90000"/>
                </a:lnSpc>
                <a:spcAft>
                  <a:spcPts val="560"/>
                </a:spcAft>
              </a:pPr>
              <a:r>
                <a:rPr lang="en-US" b="1" spc="-37" dirty="0" smtClean="0">
                  <a:solidFill>
                    <a:prstClr val="white"/>
                  </a:solidFill>
                  <a:latin typeface="Arial" pitchFamily="34" charset="0"/>
                  <a:ea typeface="Arial"/>
                  <a:cs typeface="Arial" pitchFamily="34" charset="0"/>
                </a:rPr>
                <a:t> </a:t>
              </a:r>
              <a:endParaRPr lang="en-US" b="1" spc="-37" dirty="0">
                <a:solidFill>
                  <a:srgbClr val="FFFFFF"/>
                </a:solidFill>
                <a:latin typeface="Arial" pitchFamily="34" charset="0"/>
                <a:ea typeface="Arial"/>
                <a:cs typeface="Arial" pitchFamily="34" charset="0"/>
              </a:endParaRPr>
            </a:p>
          </p:txBody>
        </p:sp>
        <p:sp>
          <p:nvSpPr>
            <p:cNvPr id="8" name="Round Diagonal Corner Rectangle 7"/>
            <p:cNvSpPr/>
            <p:nvPr/>
          </p:nvSpPr>
          <p:spPr>
            <a:xfrm>
              <a:off x="5783299" y="2183388"/>
              <a:ext cx="2412999" cy="1298317"/>
            </a:xfrm>
            <a:prstGeom prst="round2DiagRect">
              <a:avLst>
                <a:gd name="adj1" fmla="val 12032"/>
                <a:gd name="adj2" fmla="val 0"/>
              </a:avLst>
            </a:prstGeom>
            <a:solidFill>
              <a:srgbClr val="009EDE"/>
            </a:solidFill>
            <a:ln>
              <a:noFill/>
            </a:ln>
            <a:effectLst/>
          </p:spPr>
          <p:style>
            <a:lnRef idx="1">
              <a:schemeClr val="accent1"/>
            </a:lnRef>
            <a:fillRef idx="3">
              <a:schemeClr val="accent1"/>
            </a:fillRef>
            <a:effectRef idx="2">
              <a:schemeClr val="accent1"/>
            </a:effectRef>
            <a:fontRef idx="minor">
              <a:schemeClr val="lt1"/>
            </a:fontRef>
          </p:style>
          <p:txBody>
            <a:bodyPr tIns="85344" rtlCol="0" anchor="t" anchorCtr="0"/>
            <a:lstStyle/>
            <a:p>
              <a:pPr algn="ctr" defTabSz="426696">
                <a:lnSpc>
                  <a:spcPct val="90000"/>
                </a:lnSpc>
                <a:spcAft>
                  <a:spcPts val="560"/>
                </a:spcAft>
              </a:pPr>
              <a:r>
                <a:rPr lang="en-US" b="1" spc="-37" dirty="0" smtClean="0">
                  <a:solidFill>
                    <a:prstClr val="white"/>
                  </a:solidFill>
                  <a:latin typeface="Arial" pitchFamily="34" charset="0"/>
                  <a:ea typeface="Arial"/>
                  <a:cs typeface="Arial" pitchFamily="34" charset="0"/>
                </a:rPr>
                <a:t>FOOD PURCHASE PARTNERS </a:t>
              </a:r>
              <a:endParaRPr lang="en-US" b="1" spc="-37" dirty="0">
                <a:solidFill>
                  <a:prstClr val="white"/>
                </a:solidFill>
                <a:latin typeface="Arial" pitchFamily="34" charset="0"/>
                <a:ea typeface="Arial"/>
                <a:cs typeface="Arial" pitchFamily="34" charset="0"/>
              </a:endParaRPr>
            </a:p>
          </p:txBody>
        </p:sp>
        <p:sp>
          <p:nvSpPr>
            <p:cNvPr id="9" name="Round Diagonal Corner Rectangle 8"/>
            <p:cNvSpPr/>
            <p:nvPr/>
          </p:nvSpPr>
          <p:spPr>
            <a:xfrm>
              <a:off x="651939" y="3584331"/>
              <a:ext cx="2412999" cy="1298317"/>
            </a:xfrm>
            <a:prstGeom prst="round2DiagRect">
              <a:avLst>
                <a:gd name="adj1" fmla="val 12032"/>
                <a:gd name="adj2" fmla="val 0"/>
              </a:avLst>
            </a:prstGeom>
            <a:solidFill>
              <a:srgbClr val="BFD730"/>
            </a:solidFill>
            <a:ln>
              <a:noFill/>
            </a:ln>
            <a:effectLst/>
          </p:spPr>
          <p:style>
            <a:lnRef idx="1">
              <a:schemeClr val="accent1"/>
            </a:lnRef>
            <a:fillRef idx="3">
              <a:schemeClr val="accent1"/>
            </a:fillRef>
            <a:effectRef idx="2">
              <a:schemeClr val="accent1"/>
            </a:effectRef>
            <a:fontRef idx="minor">
              <a:schemeClr val="lt1"/>
            </a:fontRef>
          </p:style>
          <p:txBody>
            <a:bodyPr tIns="85344" rtlCol="0" anchor="t" anchorCtr="0"/>
            <a:lstStyle/>
            <a:p>
              <a:pPr algn="ctr" defTabSz="426696">
                <a:lnSpc>
                  <a:spcPct val="90000"/>
                </a:lnSpc>
                <a:spcAft>
                  <a:spcPts val="560"/>
                </a:spcAft>
              </a:pPr>
              <a:r>
                <a:rPr lang="en-US" b="1" spc="-37" dirty="0" smtClean="0">
                  <a:solidFill>
                    <a:prstClr val="white"/>
                  </a:solidFill>
                  <a:latin typeface="Arial" pitchFamily="34" charset="0"/>
                  <a:ea typeface="Arial"/>
                  <a:cs typeface="Arial" pitchFamily="34" charset="0"/>
                </a:rPr>
                <a:t>COMMUNITY COALITION PARTNERS</a:t>
              </a:r>
              <a:endParaRPr lang="en-US" b="1" spc="-37" dirty="0">
                <a:solidFill>
                  <a:prstClr val="white"/>
                </a:solidFill>
                <a:latin typeface="Arial" pitchFamily="34" charset="0"/>
                <a:ea typeface="Arial"/>
                <a:cs typeface="Arial" pitchFamily="34" charset="0"/>
              </a:endParaRPr>
            </a:p>
          </p:txBody>
        </p:sp>
        <p:sp>
          <p:nvSpPr>
            <p:cNvPr id="13" name="Round Diagonal Corner Rectangle 12"/>
            <p:cNvSpPr/>
            <p:nvPr/>
          </p:nvSpPr>
          <p:spPr>
            <a:xfrm>
              <a:off x="3217620" y="3584331"/>
              <a:ext cx="2412999" cy="1298317"/>
            </a:xfrm>
            <a:prstGeom prst="round2DiagRect">
              <a:avLst>
                <a:gd name="adj1" fmla="val 12032"/>
                <a:gd name="adj2" fmla="val 0"/>
              </a:avLst>
            </a:prstGeom>
            <a:solidFill>
              <a:srgbClr val="009EDE"/>
            </a:solidFill>
            <a:ln>
              <a:noFill/>
            </a:ln>
            <a:effectLst/>
          </p:spPr>
          <p:style>
            <a:lnRef idx="1">
              <a:schemeClr val="accent1"/>
            </a:lnRef>
            <a:fillRef idx="3">
              <a:schemeClr val="accent1"/>
            </a:fillRef>
            <a:effectRef idx="2">
              <a:schemeClr val="accent1"/>
            </a:effectRef>
            <a:fontRef idx="minor">
              <a:schemeClr val="lt1"/>
            </a:fontRef>
          </p:style>
          <p:txBody>
            <a:bodyPr tIns="85344" rtlCol="0" anchor="t" anchorCtr="0"/>
            <a:lstStyle/>
            <a:p>
              <a:pPr algn="ctr" defTabSz="426696">
                <a:lnSpc>
                  <a:spcPct val="90000"/>
                </a:lnSpc>
                <a:spcAft>
                  <a:spcPts val="560"/>
                </a:spcAft>
              </a:pPr>
              <a:r>
                <a:rPr lang="en-US" b="1" spc="-37" dirty="0" smtClean="0">
                  <a:solidFill>
                    <a:prstClr val="white"/>
                  </a:solidFill>
                  <a:latin typeface="Arial" pitchFamily="34" charset="0"/>
                  <a:ea typeface="Arial"/>
                  <a:cs typeface="Arial" pitchFamily="34" charset="0"/>
                </a:rPr>
                <a:t>OUTREACH AND BENEFITS ASSISTANCE PARTNERS</a:t>
              </a:r>
              <a:endParaRPr lang="en-US" b="1" spc="-37" dirty="0">
                <a:solidFill>
                  <a:prstClr val="white"/>
                </a:solidFill>
                <a:latin typeface="Arial" pitchFamily="34" charset="0"/>
                <a:ea typeface="Arial"/>
                <a:cs typeface="Arial" pitchFamily="34" charset="0"/>
              </a:endParaRPr>
            </a:p>
          </p:txBody>
        </p:sp>
        <p:sp>
          <p:nvSpPr>
            <p:cNvPr id="14" name="Round Diagonal Corner Rectangle 13"/>
            <p:cNvSpPr/>
            <p:nvPr/>
          </p:nvSpPr>
          <p:spPr>
            <a:xfrm>
              <a:off x="5783299" y="3584331"/>
              <a:ext cx="2412999" cy="1298317"/>
            </a:xfrm>
            <a:prstGeom prst="round2DiagRect">
              <a:avLst>
                <a:gd name="adj1" fmla="val 12032"/>
                <a:gd name="adj2" fmla="val 0"/>
              </a:avLst>
            </a:prstGeom>
            <a:solidFill>
              <a:srgbClr val="006B9D"/>
            </a:solidFill>
            <a:ln>
              <a:noFill/>
            </a:ln>
            <a:effectLst/>
          </p:spPr>
          <p:style>
            <a:lnRef idx="1">
              <a:schemeClr val="accent1"/>
            </a:lnRef>
            <a:fillRef idx="3">
              <a:schemeClr val="accent1"/>
            </a:fillRef>
            <a:effectRef idx="2">
              <a:schemeClr val="accent1"/>
            </a:effectRef>
            <a:fontRef idx="minor">
              <a:schemeClr val="lt1"/>
            </a:fontRef>
          </p:style>
          <p:txBody>
            <a:bodyPr tIns="85344" rtlCol="0" anchor="t" anchorCtr="0"/>
            <a:lstStyle/>
            <a:p>
              <a:pPr algn="ctr" defTabSz="426696">
                <a:lnSpc>
                  <a:spcPct val="90000"/>
                </a:lnSpc>
                <a:spcAft>
                  <a:spcPts val="560"/>
                </a:spcAft>
              </a:pPr>
              <a:r>
                <a:rPr lang="en-US" b="1" spc="-37" dirty="0" smtClean="0">
                  <a:solidFill>
                    <a:prstClr val="white"/>
                  </a:solidFill>
                  <a:latin typeface="Arial" pitchFamily="34" charset="0"/>
                  <a:ea typeface="Arial"/>
                  <a:cs typeface="Arial" pitchFamily="34" charset="0"/>
                </a:rPr>
                <a:t>ADVOCACY PARTNERS</a:t>
              </a:r>
              <a:endParaRPr lang="en-US" b="1" spc="-37" dirty="0">
                <a:solidFill>
                  <a:prstClr val="white"/>
                </a:solidFill>
                <a:latin typeface="Arial" pitchFamily="34" charset="0"/>
                <a:ea typeface="Arial"/>
                <a:cs typeface="Arial" pitchFamily="34" charset="0"/>
              </a:endParaRPr>
            </a:p>
          </p:txBody>
        </p:sp>
      </p:grpSp>
      <p:pic>
        <p:nvPicPr>
          <p:cNvPr id="10" name="Picture 9" descr="FA_Plate_Orange.pn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contrast="20000"/>
                    </a14:imgEffect>
                  </a14:imgLayer>
                </a14:imgProps>
              </a:ext>
              <a:ext uri="{28A0092B-C50C-407E-A947-70E740481C1C}">
                <a14:useLocalDpi xmlns:a14="http://schemas.microsoft.com/office/drawing/2010/main" val="0"/>
              </a:ext>
            </a:extLst>
          </a:blip>
          <a:srcRect/>
          <a:stretch/>
        </p:blipFill>
        <p:spPr>
          <a:xfrm>
            <a:off x="1764426" y="2204445"/>
            <a:ext cx="1019884" cy="1028632"/>
          </a:xfrm>
          <a:prstGeom prst="ellipse">
            <a:avLst/>
          </a:prstGeom>
        </p:spPr>
      </p:pic>
      <p:pic>
        <p:nvPicPr>
          <p:cNvPr id="11" name="Picture 10" descr="FA-Icons_forks.png"/>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20000"/>
                    </a14:imgEffect>
                  </a14:imgLayer>
                </a14:imgProps>
              </a:ext>
              <a:ext uri="{28A0092B-C50C-407E-A947-70E740481C1C}">
                <a14:useLocalDpi xmlns:a14="http://schemas.microsoft.com/office/drawing/2010/main" val="0"/>
              </a:ext>
            </a:extLst>
          </a:blip>
          <a:srcRect/>
          <a:stretch>
            <a:fillRect/>
          </a:stretch>
        </p:blipFill>
        <p:spPr>
          <a:xfrm>
            <a:off x="1430577" y="2162310"/>
            <a:ext cx="305456" cy="1122570"/>
          </a:xfrm>
          <a:prstGeom prst="rect">
            <a:avLst/>
          </a:prstGeom>
        </p:spPr>
      </p:pic>
      <p:pic>
        <p:nvPicPr>
          <p:cNvPr id="12" name="Picture 11" descr="FA-Icons_forks.png"/>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contrast="20000"/>
                    </a14:imgEffect>
                  </a14:imgLayer>
                </a14:imgProps>
              </a:ext>
              <a:ext uri="{28A0092B-C50C-407E-A947-70E740481C1C}">
                <a14:useLocalDpi xmlns:a14="http://schemas.microsoft.com/office/drawing/2010/main" val="0"/>
              </a:ext>
            </a:extLst>
          </a:blip>
          <a:srcRect/>
          <a:stretch>
            <a:fillRect/>
          </a:stretch>
        </p:blipFill>
        <p:spPr>
          <a:xfrm>
            <a:off x="2819533" y="2162310"/>
            <a:ext cx="258486" cy="1122569"/>
          </a:xfrm>
          <a:prstGeom prst="rect">
            <a:avLst/>
          </a:prstGeom>
        </p:spPr>
      </p:pic>
      <p:sp>
        <p:nvSpPr>
          <p:cNvPr id="15" name="Oval 14"/>
          <p:cNvSpPr/>
          <p:nvPr/>
        </p:nvSpPr>
        <p:spPr>
          <a:xfrm>
            <a:off x="1887873" y="2315470"/>
            <a:ext cx="772990" cy="806583"/>
          </a:xfrm>
          <a:prstGeom prst="ellipse">
            <a:avLst/>
          </a:prstGeom>
          <a:noFill/>
          <a:ln w="28575" cmpd="sng">
            <a:solidFill>
              <a:srgbClr val="006B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source.png"/>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636243" y="2169728"/>
            <a:ext cx="893208" cy="1173565"/>
          </a:xfrm>
          <a:prstGeom prst="rect">
            <a:avLst/>
          </a:prstGeom>
        </p:spPr>
      </p:pic>
      <p:grpSp>
        <p:nvGrpSpPr>
          <p:cNvPr id="17" name="Group 16"/>
          <p:cNvGrpSpPr/>
          <p:nvPr/>
        </p:nvGrpSpPr>
        <p:grpSpPr>
          <a:xfrm>
            <a:off x="7104161" y="2169729"/>
            <a:ext cx="1291881" cy="1284174"/>
            <a:chOff x="2380616" y="1475110"/>
            <a:chExt cx="685716" cy="681625"/>
          </a:xfrm>
        </p:grpSpPr>
        <p:pic>
          <p:nvPicPr>
            <p:cNvPr id="18" name="Picture 17" descr="fruit_white.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755110">
              <a:off x="2793669" y="1728508"/>
              <a:ext cx="221318" cy="318500"/>
            </a:xfrm>
            <a:prstGeom prst="rect">
              <a:avLst/>
            </a:prstGeom>
          </p:spPr>
        </p:pic>
        <p:pic>
          <p:nvPicPr>
            <p:cNvPr id="19" name="Picture 18" descr="Produce Matchmaker.png"/>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p:blipFill>
          <p:spPr>
            <a:xfrm>
              <a:off x="2380616" y="1475110"/>
              <a:ext cx="685716" cy="681625"/>
            </a:xfrm>
            <a:prstGeom prst="rect">
              <a:avLst/>
            </a:prstGeom>
          </p:spPr>
        </p:pic>
      </p:grpSp>
      <p:pic>
        <p:nvPicPr>
          <p:cNvPr id="20" name="Picture 19" descr="Sharing KO_Cooperation_Org .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67457" y="4610608"/>
            <a:ext cx="1590040" cy="1272032"/>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39807" y="4579825"/>
            <a:ext cx="1351288" cy="1139259"/>
          </a:xfrm>
          <a:prstGeom prst="rect">
            <a:avLst/>
          </a:prstGeom>
        </p:spPr>
      </p:pic>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22453" y="4930317"/>
            <a:ext cx="1320788" cy="875022"/>
          </a:xfrm>
          <a:prstGeom prst="rect">
            <a:avLst/>
          </a:prstGeom>
        </p:spPr>
      </p:pic>
    </p:spTree>
    <p:extLst>
      <p:ext uri="{BB962C8B-B14F-4D97-AF65-F5344CB8AC3E}">
        <p14:creationId xmlns:p14="http://schemas.microsoft.com/office/powerpoint/2010/main" val="841730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029075" y="2297666"/>
            <a:ext cx="4921979" cy="1698008"/>
          </a:xfrm>
        </p:spPr>
        <p:txBody>
          <a:bodyPr anchor="ctr">
            <a:normAutofit/>
          </a:bodyPr>
          <a:lstStyle/>
          <a:p>
            <a:pPr marL="0" indent="0" algn="ctr">
              <a:buNone/>
            </a:pPr>
            <a:r>
              <a:rPr lang="en-US" dirty="0" smtClean="0"/>
              <a:t>Senior Hunger in America</a:t>
            </a:r>
            <a:endParaRPr lang="en-US" dirty="0"/>
          </a:p>
        </p:txBody>
      </p:sp>
      <p:sp>
        <p:nvSpPr>
          <p:cNvPr id="5" name="Text Placeholder 3"/>
          <p:cNvSpPr txBox="1">
            <a:spLocks/>
          </p:cNvSpPr>
          <p:nvPr/>
        </p:nvSpPr>
        <p:spPr>
          <a:xfrm>
            <a:off x="692250" y="-1547876"/>
            <a:ext cx="3668486" cy="5715000"/>
          </a:xfrm>
          <a:prstGeom prst="rect">
            <a:avLst/>
          </a:prstGeom>
        </p:spPr>
        <p:txBody>
          <a:bodyPr vert="horz" lIns="91440" tIns="45719" rIns="91440" bIns="45719" rtlCol="0">
            <a:noAutofit/>
          </a:bodyPr>
          <a:lstStyle>
            <a:lvl1pPr marL="342897" marR="0" indent="-342897" algn="l" defTabSz="457197" rtl="0" eaLnBrk="1" fontAlgn="auto" latinLnBrk="0" hangingPunct="1">
              <a:lnSpc>
                <a:spcPct val="100000"/>
              </a:lnSpc>
              <a:spcBef>
                <a:spcPct val="20000"/>
              </a:spcBef>
              <a:spcAft>
                <a:spcPts val="0"/>
              </a:spcAft>
              <a:buClrTx/>
              <a:buSzTx/>
              <a:buFont typeface="Arial"/>
              <a:buChar char="•"/>
              <a:tabLst/>
              <a:defRPr lang="en-US" sz="4000" b="1" kern="1200" spc="-70" dirty="0" smtClean="0">
                <a:solidFill>
                  <a:srgbClr val="FFFFFF"/>
                </a:solidFill>
                <a:latin typeface="Arial"/>
                <a:ea typeface="+mj-ea"/>
                <a:cs typeface="Arial"/>
              </a:defRPr>
            </a:lvl1pPr>
            <a:lvl2pPr marL="742945" indent="-285748" algn="l" defTabSz="457197" rtl="0" eaLnBrk="1" latinLnBrk="0" hangingPunct="1">
              <a:spcBef>
                <a:spcPct val="20000"/>
              </a:spcBef>
              <a:buFont typeface="Arial"/>
              <a:buChar char="–"/>
              <a:defRPr sz="1800" kern="1200">
                <a:solidFill>
                  <a:schemeClr val="tx1"/>
                </a:solidFill>
                <a:latin typeface="Arial"/>
                <a:ea typeface="+mn-ea"/>
                <a:cs typeface="Arial"/>
              </a:defRPr>
            </a:lvl2pPr>
            <a:lvl3pPr marL="1142993" indent="-228599" algn="l" defTabSz="457197" rtl="0" eaLnBrk="1" latinLnBrk="0" hangingPunct="1">
              <a:spcBef>
                <a:spcPct val="20000"/>
              </a:spcBef>
              <a:buFont typeface="Arial"/>
              <a:buChar char="•"/>
              <a:defRPr sz="1800" kern="1200">
                <a:solidFill>
                  <a:schemeClr val="tx1"/>
                </a:solidFill>
                <a:latin typeface="Arial"/>
                <a:ea typeface="+mn-ea"/>
                <a:cs typeface="Arial"/>
              </a:defRPr>
            </a:lvl3pPr>
            <a:lvl4pPr marL="1600189" indent="-228599" algn="l" defTabSz="457197" rtl="0" eaLnBrk="1" latinLnBrk="0" hangingPunct="1">
              <a:spcBef>
                <a:spcPct val="20000"/>
              </a:spcBef>
              <a:buFont typeface="Arial"/>
              <a:buChar char="–"/>
              <a:defRPr sz="1800" kern="1200">
                <a:solidFill>
                  <a:schemeClr val="tx1"/>
                </a:solidFill>
                <a:latin typeface="Arial"/>
                <a:ea typeface="+mn-ea"/>
                <a:cs typeface="Arial"/>
              </a:defRPr>
            </a:lvl4pPr>
            <a:lvl5pPr marL="2057387" indent="-228599" algn="l" defTabSz="457197" rtl="0" eaLnBrk="1" latinLnBrk="0" hangingPunct="1">
              <a:spcBef>
                <a:spcPct val="20000"/>
              </a:spcBef>
              <a:buFont typeface="Arial"/>
              <a:buChar char="»"/>
              <a:defRPr sz="1800" kern="1200">
                <a:solidFill>
                  <a:schemeClr val="tx1"/>
                </a:solidFill>
                <a:latin typeface="Arial"/>
                <a:ea typeface="+mn-ea"/>
                <a:cs typeface="Arial"/>
              </a:defRPr>
            </a:lvl5pPr>
            <a:lvl6pPr marL="2514584" indent="-228599" algn="l" defTabSz="457197" rtl="0" eaLnBrk="1" latinLnBrk="0" hangingPunct="1">
              <a:spcBef>
                <a:spcPct val="20000"/>
              </a:spcBef>
              <a:buFont typeface="Arial"/>
              <a:buChar char="•"/>
              <a:defRPr sz="2000" kern="1200">
                <a:solidFill>
                  <a:schemeClr val="tx1"/>
                </a:solidFill>
                <a:latin typeface="+mn-lt"/>
                <a:ea typeface="+mn-ea"/>
                <a:cs typeface="+mn-cs"/>
              </a:defRPr>
            </a:lvl6pPr>
            <a:lvl7pPr marL="2971781" indent="-228599" algn="l" defTabSz="457197" rtl="0" eaLnBrk="1" latinLnBrk="0" hangingPunct="1">
              <a:spcBef>
                <a:spcPct val="20000"/>
              </a:spcBef>
              <a:buFont typeface="Arial"/>
              <a:buChar char="•"/>
              <a:defRPr sz="2000" kern="1200">
                <a:solidFill>
                  <a:schemeClr val="tx1"/>
                </a:solidFill>
                <a:latin typeface="+mn-lt"/>
                <a:ea typeface="+mn-ea"/>
                <a:cs typeface="+mn-cs"/>
              </a:defRPr>
            </a:lvl7pPr>
            <a:lvl8pPr marL="3428978" indent="-228599" algn="l" defTabSz="457197" rtl="0" eaLnBrk="1" latinLnBrk="0" hangingPunct="1">
              <a:spcBef>
                <a:spcPct val="20000"/>
              </a:spcBef>
              <a:buFont typeface="Arial"/>
              <a:buChar char="•"/>
              <a:defRPr sz="2000" kern="1200">
                <a:solidFill>
                  <a:schemeClr val="tx1"/>
                </a:solidFill>
                <a:latin typeface="+mn-lt"/>
                <a:ea typeface="+mn-ea"/>
                <a:cs typeface="+mn-cs"/>
              </a:defRPr>
            </a:lvl8pPr>
            <a:lvl9pPr marL="3886175" indent="-228599" algn="l" defTabSz="457197"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sz="60500" dirty="0"/>
              <a:t>1</a:t>
            </a:r>
          </a:p>
        </p:txBody>
      </p:sp>
    </p:spTree>
    <p:extLst>
      <p:ext uri="{BB962C8B-B14F-4D97-AF65-F5344CB8AC3E}">
        <p14:creationId xmlns:p14="http://schemas.microsoft.com/office/powerpoint/2010/main" val="9146479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Meal Partners </a:t>
            </a:r>
            <a:endParaRPr lang="en-US" dirty="0"/>
          </a:p>
        </p:txBody>
      </p:sp>
      <p:sp>
        <p:nvSpPr>
          <p:cNvPr id="4" name="Content Placeholder 3"/>
          <p:cNvSpPr>
            <a:spLocks noGrp="1"/>
          </p:cNvSpPr>
          <p:nvPr>
            <p:ph idx="1"/>
          </p:nvPr>
        </p:nvSpPr>
        <p:spPr>
          <a:xfrm>
            <a:off x="576628" y="1589452"/>
            <a:ext cx="6521184" cy="4224232"/>
          </a:xfrm>
        </p:spPr>
        <p:txBody>
          <a:bodyPr/>
          <a:lstStyle/>
          <a:p>
            <a:pPr marL="0" indent="0">
              <a:buNone/>
            </a:pPr>
            <a:r>
              <a:rPr lang="en-US" i="1" dirty="0" smtClean="0"/>
              <a:t>Definition:</a:t>
            </a:r>
          </a:p>
          <a:p>
            <a:pPr marL="0" indent="0">
              <a:buNone/>
            </a:pPr>
            <a:r>
              <a:rPr lang="en-US" dirty="0" smtClean="0"/>
              <a:t>Meals on Wheels agency receives donated food from the local food bank to create meals for their recipients.</a:t>
            </a:r>
          </a:p>
          <a:p>
            <a:pPr marL="0" indent="0">
              <a:buNone/>
            </a:pPr>
            <a:endParaRPr lang="en-US" sz="1400" dirty="0"/>
          </a:p>
          <a:p>
            <a:pPr marL="0" indent="0">
              <a:buNone/>
            </a:pPr>
            <a:r>
              <a:rPr lang="en-US" i="1" dirty="0" smtClean="0"/>
              <a:t>Example: </a:t>
            </a:r>
          </a:p>
          <a:p>
            <a:pPr marL="0" indent="0">
              <a:buNone/>
            </a:pPr>
            <a:r>
              <a:rPr lang="en-US" dirty="0" smtClean="0"/>
              <a:t>In Vermont, Meals on Wheels of Bennington Country receives about 70% of it’s food annually from the Food Bank of Vermont.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7812" y="723775"/>
            <a:ext cx="2228850" cy="18669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76" y="4427529"/>
            <a:ext cx="3574693" cy="1258862"/>
          </a:xfrm>
          <a:prstGeom prst="round2Diag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27" r="1093"/>
          <a:stretch/>
        </p:blipFill>
        <p:spPr>
          <a:xfrm>
            <a:off x="4514126" y="4401879"/>
            <a:ext cx="4812535" cy="1246030"/>
          </a:xfrm>
          <a:prstGeom prst="round2Diag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50674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7812" y="723775"/>
            <a:ext cx="2209800" cy="1838325"/>
          </a:xfrm>
          <a:prstGeom prst="rect">
            <a:avLst/>
          </a:prstGeom>
        </p:spPr>
      </p:pic>
      <p:sp>
        <p:nvSpPr>
          <p:cNvPr id="3" name="Title 2"/>
          <p:cNvSpPr>
            <a:spLocks noGrp="1"/>
          </p:cNvSpPr>
          <p:nvPr>
            <p:ph type="title"/>
          </p:nvPr>
        </p:nvSpPr>
        <p:spPr/>
        <p:txBody>
          <a:bodyPr/>
          <a:lstStyle/>
          <a:p>
            <a:r>
              <a:rPr lang="en-US" dirty="0" smtClean="0"/>
              <a:t>Supplemental Food Partners </a:t>
            </a:r>
            <a:endParaRPr lang="en-US" dirty="0"/>
          </a:p>
        </p:txBody>
      </p:sp>
      <p:sp>
        <p:nvSpPr>
          <p:cNvPr id="7" name="Content Placeholder 3"/>
          <p:cNvSpPr txBox="1">
            <a:spLocks/>
          </p:cNvSpPr>
          <p:nvPr/>
        </p:nvSpPr>
        <p:spPr>
          <a:xfrm>
            <a:off x="576628" y="1441077"/>
            <a:ext cx="6391331" cy="4224232"/>
          </a:xfrm>
          <a:prstGeom prst="rect">
            <a:avLst/>
          </a:prstGeom>
        </p:spPr>
        <p:txBody>
          <a:bodyPr vert="horz" lIns="91440" tIns="45719" rIns="91440" bIns="45719" rtlCol="0">
            <a:normAutofit/>
          </a:bodyPr>
          <a:lstStyle>
            <a:lvl1pPr marL="342897" indent="-342897" algn="l" defTabSz="457197" rtl="0" eaLnBrk="1" latinLnBrk="0" hangingPunct="1">
              <a:spcBef>
                <a:spcPct val="20000"/>
              </a:spcBef>
              <a:buClr>
                <a:srgbClr val="009EDE"/>
              </a:buClr>
              <a:buFont typeface="Arial"/>
              <a:buChar char="•"/>
              <a:defRPr sz="2000" kern="1200">
                <a:solidFill>
                  <a:schemeClr val="accent6"/>
                </a:solidFill>
                <a:latin typeface="Arial"/>
                <a:ea typeface="+mn-ea"/>
                <a:cs typeface="Arial"/>
              </a:defRPr>
            </a:lvl1pPr>
            <a:lvl2pPr marL="742945" indent="-285748" algn="l" defTabSz="457197" rtl="0" eaLnBrk="1" latinLnBrk="0" hangingPunct="1">
              <a:spcBef>
                <a:spcPct val="20000"/>
              </a:spcBef>
              <a:buClr>
                <a:srgbClr val="009EDE"/>
              </a:buClr>
              <a:buFont typeface="Arial"/>
              <a:buChar char="–"/>
              <a:defRPr sz="1800" kern="1200">
                <a:solidFill>
                  <a:schemeClr val="accent6"/>
                </a:solidFill>
                <a:latin typeface="Arial"/>
                <a:ea typeface="+mn-ea"/>
                <a:cs typeface="Arial"/>
              </a:defRPr>
            </a:lvl2pPr>
            <a:lvl3pPr marL="1142993" indent="-228599" algn="l" defTabSz="457197" rtl="0" eaLnBrk="1" latinLnBrk="0" hangingPunct="1">
              <a:spcBef>
                <a:spcPct val="20000"/>
              </a:spcBef>
              <a:buClr>
                <a:srgbClr val="009EDE"/>
              </a:buClr>
              <a:buFont typeface="Arial"/>
              <a:buChar char="•"/>
              <a:defRPr sz="1800" kern="1200">
                <a:solidFill>
                  <a:schemeClr val="accent6"/>
                </a:solidFill>
                <a:latin typeface="Arial"/>
                <a:ea typeface="+mn-ea"/>
                <a:cs typeface="Arial"/>
              </a:defRPr>
            </a:lvl3pPr>
            <a:lvl4pPr marL="1600189" indent="-228599" algn="l" defTabSz="457197" rtl="0" eaLnBrk="1" latinLnBrk="0" hangingPunct="1">
              <a:spcBef>
                <a:spcPct val="20000"/>
              </a:spcBef>
              <a:buClr>
                <a:srgbClr val="009EDE"/>
              </a:buClr>
              <a:buFont typeface="Arial"/>
              <a:buChar char="–"/>
              <a:defRPr sz="1800" kern="1200">
                <a:solidFill>
                  <a:schemeClr val="accent6"/>
                </a:solidFill>
                <a:latin typeface="Arial"/>
                <a:ea typeface="+mn-ea"/>
                <a:cs typeface="Arial"/>
              </a:defRPr>
            </a:lvl4pPr>
            <a:lvl5pPr marL="2057387" indent="-228599" algn="l" defTabSz="457197" rtl="0" eaLnBrk="1" latinLnBrk="0" hangingPunct="1">
              <a:spcBef>
                <a:spcPct val="20000"/>
              </a:spcBef>
              <a:buClr>
                <a:srgbClr val="009EDE"/>
              </a:buClr>
              <a:buFont typeface="Arial"/>
              <a:buChar char="»"/>
              <a:defRPr sz="1800" kern="1200">
                <a:solidFill>
                  <a:schemeClr val="accent6"/>
                </a:solidFill>
                <a:latin typeface="Arial"/>
                <a:ea typeface="+mn-ea"/>
                <a:cs typeface="Arial"/>
              </a:defRPr>
            </a:lvl5pPr>
            <a:lvl6pPr marL="2514584" indent="-228599" algn="l" defTabSz="457197" rtl="0" eaLnBrk="1" latinLnBrk="0" hangingPunct="1">
              <a:spcBef>
                <a:spcPct val="20000"/>
              </a:spcBef>
              <a:buFont typeface="Arial"/>
              <a:buChar char="•"/>
              <a:defRPr sz="2000" kern="1200">
                <a:solidFill>
                  <a:schemeClr val="tx1"/>
                </a:solidFill>
                <a:latin typeface="+mn-lt"/>
                <a:ea typeface="+mn-ea"/>
                <a:cs typeface="+mn-cs"/>
              </a:defRPr>
            </a:lvl6pPr>
            <a:lvl7pPr marL="2971781" indent="-228599" algn="l" defTabSz="457197" rtl="0" eaLnBrk="1" latinLnBrk="0" hangingPunct="1">
              <a:spcBef>
                <a:spcPct val="20000"/>
              </a:spcBef>
              <a:buFont typeface="Arial"/>
              <a:buChar char="•"/>
              <a:defRPr sz="2000" kern="1200">
                <a:solidFill>
                  <a:schemeClr val="tx1"/>
                </a:solidFill>
                <a:latin typeface="+mn-lt"/>
                <a:ea typeface="+mn-ea"/>
                <a:cs typeface="+mn-cs"/>
              </a:defRPr>
            </a:lvl7pPr>
            <a:lvl8pPr marL="3428978" indent="-228599" algn="l" defTabSz="457197" rtl="0" eaLnBrk="1" latinLnBrk="0" hangingPunct="1">
              <a:spcBef>
                <a:spcPct val="20000"/>
              </a:spcBef>
              <a:buFont typeface="Arial"/>
              <a:buChar char="•"/>
              <a:defRPr sz="2000" kern="1200">
                <a:solidFill>
                  <a:schemeClr val="tx1"/>
                </a:solidFill>
                <a:latin typeface="+mn-lt"/>
                <a:ea typeface="+mn-ea"/>
                <a:cs typeface="+mn-cs"/>
              </a:defRPr>
            </a:lvl8pPr>
            <a:lvl9pPr marL="3886175" indent="-228599" algn="l" defTabSz="457197"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i="1" dirty="0" smtClean="0"/>
              <a:t>Definition:</a:t>
            </a:r>
          </a:p>
          <a:p>
            <a:pPr marL="0" indent="0">
              <a:buFont typeface="Arial"/>
              <a:buNone/>
            </a:pPr>
            <a:r>
              <a:rPr lang="en-US" dirty="0" smtClean="0"/>
              <a:t>Food bank provides boxes or bags of food to be delivered as a supplement to Meals on Wheels meals.</a:t>
            </a:r>
          </a:p>
          <a:p>
            <a:pPr marL="0" indent="0">
              <a:buFont typeface="Arial"/>
              <a:buNone/>
            </a:pPr>
            <a:endParaRPr lang="en-US" sz="1400" dirty="0" smtClean="0"/>
          </a:p>
          <a:p>
            <a:pPr marL="0" indent="0">
              <a:buFont typeface="Arial"/>
              <a:buNone/>
            </a:pPr>
            <a:r>
              <a:rPr lang="en-US" i="1" dirty="0" smtClean="0"/>
              <a:t>Example: </a:t>
            </a:r>
          </a:p>
          <a:p>
            <a:pPr marL="0" indent="0">
              <a:buNone/>
            </a:pPr>
            <a:r>
              <a:rPr lang="en-US" dirty="0"/>
              <a:t>Northern Illinois Food Bank’s Senior Box Program provides nutritious easy-to-prepare foods to </a:t>
            </a:r>
            <a:r>
              <a:rPr lang="en-US" dirty="0" smtClean="0"/>
              <a:t>seniors via </a:t>
            </a:r>
            <a:r>
              <a:rPr lang="en-US" dirty="0" err="1" smtClean="0"/>
              <a:t>Lifescape</a:t>
            </a:r>
            <a:r>
              <a:rPr lang="en-US" dirty="0" smtClean="0"/>
              <a:t> Community Services - persons </a:t>
            </a:r>
            <a:r>
              <a:rPr lang="en-US" dirty="0"/>
              <a:t>who are capable of cooking, but lack access to food due to financial or physical challenges.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523" y="4958303"/>
            <a:ext cx="2705064" cy="7070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131" y="4087805"/>
            <a:ext cx="1645161" cy="17409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58202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7812" y="723775"/>
            <a:ext cx="2209800" cy="1866900"/>
          </a:xfrm>
          <a:prstGeom prst="rect">
            <a:avLst/>
          </a:prstGeom>
        </p:spPr>
      </p:pic>
      <p:sp>
        <p:nvSpPr>
          <p:cNvPr id="3" name="Title 2"/>
          <p:cNvSpPr>
            <a:spLocks noGrp="1"/>
          </p:cNvSpPr>
          <p:nvPr>
            <p:ph type="title"/>
          </p:nvPr>
        </p:nvSpPr>
        <p:spPr/>
        <p:txBody>
          <a:bodyPr/>
          <a:lstStyle/>
          <a:p>
            <a:r>
              <a:rPr lang="en-US" dirty="0" smtClean="0"/>
              <a:t>Food Purchase Partners </a:t>
            </a:r>
            <a:endParaRPr lang="en-US" dirty="0"/>
          </a:p>
        </p:txBody>
      </p:sp>
      <p:sp>
        <p:nvSpPr>
          <p:cNvPr id="4" name="Content Placeholder 3"/>
          <p:cNvSpPr>
            <a:spLocks noGrp="1"/>
          </p:cNvSpPr>
          <p:nvPr>
            <p:ph idx="1"/>
          </p:nvPr>
        </p:nvSpPr>
        <p:spPr>
          <a:xfrm>
            <a:off x="576629" y="1589452"/>
            <a:ext cx="6521184" cy="4224232"/>
          </a:xfrm>
        </p:spPr>
        <p:txBody>
          <a:bodyPr>
            <a:normAutofit fontScale="92500"/>
          </a:bodyPr>
          <a:lstStyle/>
          <a:p>
            <a:pPr marL="0" indent="0">
              <a:buNone/>
            </a:pPr>
            <a:r>
              <a:rPr lang="en-US" i="1" dirty="0"/>
              <a:t>Definition:</a:t>
            </a:r>
          </a:p>
          <a:p>
            <a:pPr marL="0" indent="0">
              <a:buNone/>
            </a:pPr>
            <a:r>
              <a:rPr lang="en-US" dirty="0"/>
              <a:t>Food bank </a:t>
            </a:r>
            <a:r>
              <a:rPr lang="en-US" dirty="0" smtClean="0"/>
              <a:t>purchases food at low cost; Meals on Wheels partner purchases or receives that food for programing.</a:t>
            </a:r>
          </a:p>
          <a:p>
            <a:pPr marL="0" indent="0">
              <a:buNone/>
            </a:pPr>
            <a:endParaRPr lang="en-US" dirty="0"/>
          </a:p>
          <a:p>
            <a:pPr marL="0" indent="0">
              <a:buNone/>
            </a:pPr>
            <a:r>
              <a:rPr lang="en-US" i="1" dirty="0" smtClean="0"/>
              <a:t>Note: </a:t>
            </a:r>
            <a:endParaRPr lang="en-US" i="1" dirty="0"/>
          </a:p>
          <a:p>
            <a:pPr marL="0" indent="0">
              <a:buNone/>
            </a:pPr>
            <a:r>
              <a:rPr lang="en-US" dirty="0"/>
              <a:t>The largest area of caution for food banks and Meals on Wheels senior nutrition programs is regarding handling of donated product and ensuring that IRS Code 170(e)(3) </a:t>
            </a:r>
            <a:r>
              <a:rPr lang="en-US" dirty="0" smtClean="0"/>
              <a:t>is upheld. </a:t>
            </a:r>
          </a:p>
          <a:p>
            <a:pPr marL="0" indent="0">
              <a:buNone/>
            </a:pPr>
            <a:endParaRPr lang="en-US" dirty="0"/>
          </a:p>
          <a:p>
            <a:pPr marL="0" indent="0">
              <a:buNone/>
            </a:pPr>
            <a:r>
              <a:rPr lang="en-US" dirty="0" smtClean="0"/>
              <a:t>The </a:t>
            </a:r>
            <a:r>
              <a:rPr lang="en-US" dirty="0"/>
              <a:t>IRS Code 170(e)(3) </a:t>
            </a:r>
            <a:r>
              <a:rPr lang="en-US" u="sng" dirty="0"/>
              <a:t>only</a:t>
            </a:r>
            <a:r>
              <a:rPr lang="en-US" dirty="0"/>
              <a:t> applies to </a:t>
            </a:r>
            <a:r>
              <a:rPr lang="en-US" b="1" dirty="0"/>
              <a:t>donated product</a:t>
            </a:r>
            <a:r>
              <a:rPr lang="en-US" dirty="0"/>
              <a:t>, </a:t>
            </a:r>
            <a:r>
              <a:rPr lang="en-US" dirty="0" smtClean="0"/>
              <a:t>so food </a:t>
            </a:r>
            <a:r>
              <a:rPr lang="en-US" dirty="0"/>
              <a:t>banks can provide Meals on Wheels programs with purchased food to utilize in preparing meals.</a:t>
            </a:r>
          </a:p>
        </p:txBody>
      </p:sp>
    </p:spTree>
    <p:extLst>
      <p:ext uri="{BB962C8B-B14F-4D97-AF65-F5344CB8AC3E}">
        <p14:creationId xmlns:p14="http://schemas.microsoft.com/office/powerpoint/2010/main" val="3404570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6862" y="742825"/>
            <a:ext cx="2209800" cy="1847850"/>
          </a:xfrm>
          <a:prstGeom prst="rect">
            <a:avLst/>
          </a:prstGeom>
        </p:spPr>
      </p:pic>
      <p:sp>
        <p:nvSpPr>
          <p:cNvPr id="3" name="Title 2"/>
          <p:cNvSpPr>
            <a:spLocks noGrp="1"/>
          </p:cNvSpPr>
          <p:nvPr>
            <p:ph type="title"/>
          </p:nvPr>
        </p:nvSpPr>
        <p:spPr/>
        <p:txBody>
          <a:bodyPr/>
          <a:lstStyle/>
          <a:p>
            <a:r>
              <a:rPr lang="en-US" dirty="0" smtClean="0"/>
              <a:t>Community Coalition Partners </a:t>
            </a:r>
            <a:endParaRPr lang="en-US" dirty="0"/>
          </a:p>
        </p:txBody>
      </p:sp>
      <p:sp>
        <p:nvSpPr>
          <p:cNvPr id="4" name="Content Placeholder 3"/>
          <p:cNvSpPr>
            <a:spLocks noGrp="1"/>
          </p:cNvSpPr>
          <p:nvPr>
            <p:ph idx="1"/>
          </p:nvPr>
        </p:nvSpPr>
        <p:spPr>
          <a:xfrm>
            <a:off x="576628" y="1589452"/>
            <a:ext cx="6424673" cy="4224232"/>
          </a:xfrm>
        </p:spPr>
        <p:txBody>
          <a:bodyPr/>
          <a:lstStyle/>
          <a:p>
            <a:pPr marL="0" indent="0">
              <a:buNone/>
            </a:pPr>
            <a:r>
              <a:rPr lang="en-US" i="1" dirty="0"/>
              <a:t>Definition:</a:t>
            </a:r>
          </a:p>
          <a:p>
            <a:pPr marL="0" indent="0">
              <a:buNone/>
            </a:pPr>
            <a:r>
              <a:rPr lang="en-US" dirty="0" smtClean="0"/>
              <a:t>Meals on Wheels and local food banks partner to make an impact for people in their community.</a:t>
            </a:r>
            <a:endParaRPr lang="en-US" dirty="0"/>
          </a:p>
          <a:p>
            <a:pPr marL="0" indent="0">
              <a:buNone/>
            </a:pPr>
            <a:endParaRPr lang="en-US" sz="1600" dirty="0"/>
          </a:p>
          <a:p>
            <a:pPr marL="0" indent="0">
              <a:buNone/>
            </a:pPr>
            <a:r>
              <a:rPr lang="en-US" i="1" dirty="0"/>
              <a:t>Example: </a:t>
            </a:r>
          </a:p>
          <a:p>
            <a:pPr marL="0" indent="0">
              <a:buNone/>
            </a:pPr>
            <a:r>
              <a:rPr lang="en-US" dirty="0" smtClean="0"/>
              <a:t>Metropolitan Interfaith Association (</a:t>
            </a:r>
            <a:r>
              <a:rPr lang="en-US" dirty="0" err="1" smtClean="0"/>
              <a:t>MIFA</a:t>
            </a:r>
            <a:r>
              <a:rPr lang="en-US" dirty="0" smtClean="0"/>
              <a:t>) and Mid-South Food Bank in Memphis, Tennessee, are collaborating with area hospitals to quantify the impact of nutrition on senior health. In a pilot project they delivered healthy meals and food boxes to the homes of seniors after hospital stays. </a:t>
            </a:r>
            <a:endParaRPr lang="en-US"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066" y="3828083"/>
            <a:ext cx="2008004" cy="892160"/>
          </a:xfrm>
          <a:prstGeom prst="round2Diag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020" y="4850042"/>
            <a:ext cx="2646050" cy="825830"/>
          </a:xfrm>
          <a:prstGeom prst="round2Diag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847948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7337" y="723775"/>
            <a:ext cx="2219325" cy="1876425"/>
          </a:xfrm>
          <a:prstGeom prst="rect">
            <a:avLst/>
          </a:prstGeom>
        </p:spPr>
      </p:pic>
      <p:sp>
        <p:nvSpPr>
          <p:cNvPr id="3" name="Title 2"/>
          <p:cNvSpPr>
            <a:spLocks noGrp="1"/>
          </p:cNvSpPr>
          <p:nvPr>
            <p:ph type="title"/>
          </p:nvPr>
        </p:nvSpPr>
        <p:spPr/>
        <p:txBody>
          <a:bodyPr/>
          <a:lstStyle/>
          <a:p>
            <a:r>
              <a:rPr lang="en-US" dirty="0" smtClean="0"/>
              <a:t>Outreach and Benefits Assistance Partners</a:t>
            </a:r>
            <a:endParaRPr lang="en-US" dirty="0"/>
          </a:p>
        </p:txBody>
      </p:sp>
      <p:sp>
        <p:nvSpPr>
          <p:cNvPr id="4" name="Content Placeholder 3"/>
          <p:cNvSpPr>
            <a:spLocks noGrp="1"/>
          </p:cNvSpPr>
          <p:nvPr>
            <p:ph idx="1"/>
          </p:nvPr>
        </p:nvSpPr>
        <p:spPr>
          <a:xfrm>
            <a:off x="576628" y="1589452"/>
            <a:ext cx="6530709" cy="4224232"/>
          </a:xfrm>
        </p:spPr>
        <p:txBody>
          <a:bodyPr/>
          <a:lstStyle/>
          <a:p>
            <a:pPr marL="0" indent="0">
              <a:buNone/>
            </a:pPr>
            <a:r>
              <a:rPr lang="en-US" i="1" dirty="0"/>
              <a:t>Definition:</a:t>
            </a:r>
          </a:p>
          <a:p>
            <a:pPr marL="0" indent="0">
              <a:buNone/>
            </a:pPr>
            <a:r>
              <a:rPr lang="en-US" dirty="0"/>
              <a:t>Meals on Wheels and local food banks partner to </a:t>
            </a:r>
            <a:r>
              <a:rPr lang="en-US" dirty="0" smtClean="0"/>
              <a:t>increase access to benefits for eligible clients.</a:t>
            </a:r>
            <a:endParaRPr lang="en-US" dirty="0"/>
          </a:p>
          <a:p>
            <a:pPr marL="0" indent="0">
              <a:buNone/>
            </a:pPr>
            <a:endParaRPr lang="en-US" sz="1600" dirty="0"/>
          </a:p>
          <a:p>
            <a:pPr marL="0" indent="0">
              <a:buNone/>
            </a:pPr>
            <a:r>
              <a:rPr lang="en-US" i="1" dirty="0" smtClean="0"/>
              <a:t>Examples: </a:t>
            </a:r>
            <a:endParaRPr lang="en-US" i="1" dirty="0"/>
          </a:p>
          <a:p>
            <a:pPr marL="0" indent="0">
              <a:buNone/>
            </a:pPr>
            <a:r>
              <a:rPr lang="en-US" dirty="0" smtClean="0"/>
              <a:t>Two-thirds of Feeding America food banks offer SNAP Application Assistance, often in the form of direct volunteer assistance, a hotline or other localized outreach or assistance materials. These materials can be inserted into meal deliveries or volunteers could accompany delivery for an interested and eligible senior. </a:t>
            </a:r>
            <a:endParaRPr lang="en-US" dirty="0"/>
          </a:p>
          <a:p>
            <a:pPr marL="0" indent="0">
              <a:buNone/>
            </a:pPr>
            <a:endParaRPr lang="en-US" dirty="0"/>
          </a:p>
        </p:txBody>
      </p:sp>
    </p:spTree>
    <p:extLst>
      <p:ext uri="{BB962C8B-B14F-4D97-AF65-F5344CB8AC3E}">
        <p14:creationId xmlns:p14="http://schemas.microsoft.com/office/powerpoint/2010/main" val="30826924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6862" y="723775"/>
            <a:ext cx="2209800" cy="1895475"/>
          </a:xfrm>
          <a:prstGeom prst="rect">
            <a:avLst/>
          </a:prstGeom>
        </p:spPr>
      </p:pic>
      <p:sp>
        <p:nvSpPr>
          <p:cNvPr id="3" name="Title 2"/>
          <p:cNvSpPr>
            <a:spLocks noGrp="1"/>
          </p:cNvSpPr>
          <p:nvPr>
            <p:ph type="title"/>
          </p:nvPr>
        </p:nvSpPr>
        <p:spPr/>
        <p:txBody>
          <a:bodyPr/>
          <a:lstStyle/>
          <a:p>
            <a:r>
              <a:rPr lang="en-US" dirty="0" smtClean="0"/>
              <a:t>Advocacy Partners </a:t>
            </a:r>
            <a:endParaRPr lang="en-US" dirty="0"/>
          </a:p>
        </p:txBody>
      </p:sp>
      <p:sp>
        <p:nvSpPr>
          <p:cNvPr id="4" name="Content Placeholder 3"/>
          <p:cNvSpPr>
            <a:spLocks noGrp="1"/>
          </p:cNvSpPr>
          <p:nvPr>
            <p:ph idx="1"/>
          </p:nvPr>
        </p:nvSpPr>
        <p:spPr>
          <a:xfrm>
            <a:off x="576628" y="1589452"/>
            <a:ext cx="6540234" cy="4224232"/>
          </a:xfrm>
        </p:spPr>
        <p:txBody>
          <a:bodyPr>
            <a:normAutofit fontScale="85000" lnSpcReduction="10000"/>
          </a:bodyPr>
          <a:lstStyle/>
          <a:p>
            <a:pPr marL="0" indent="0">
              <a:buNone/>
            </a:pPr>
            <a:r>
              <a:rPr lang="en-US" i="1" dirty="0" smtClean="0"/>
              <a:t>Definition</a:t>
            </a:r>
            <a:r>
              <a:rPr lang="en-US" i="1" dirty="0"/>
              <a:t>:</a:t>
            </a:r>
          </a:p>
          <a:p>
            <a:pPr marL="0" indent="0">
              <a:buNone/>
            </a:pPr>
            <a:r>
              <a:rPr lang="en-US" dirty="0"/>
              <a:t>Meals on Wheels </a:t>
            </a:r>
            <a:r>
              <a:rPr lang="en-US" dirty="0" smtClean="0"/>
              <a:t>America, Feeding America and </a:t>
            </a:r>
            <a:r>
              <a:rPr lang="en-US" dirty="0"/>
              <a:t>local </a:t>
            </a:r>
            <a:r>
              <a:rPr lang="en-US" dirty="0" smtClean="0"/>
              <a:t>affiliates partner </a:t>
            </a:r>
            <a:r>
              <a:rPr lang="en-US" dirty="0"/>
              <a:t>to </a:t>
            </a:r>
            <a:r>
              <a:rPr lang="en-US" dirty="0" smtClean="0"/>
              <a:t>elevate the voices of the people we serve and advocate for policy solutions that strengthen federal </a:t>
            </a:r>
            <a:r>
              <a:rPr lang="en-US" dirty="0"/>
              <a:t>nutrition assistance </a:t>
            </a:r>
            <a:r>
              <a:rPr lang="en-US" dirty="0" smtClean="0"/>
              <a:t>programs.</a:t>
            </a:r>
            <a:endParaRPr lang="en-US" dirty="0"/>
          </a:p>
          <a:p>
            <a:pPr marL="0" indent="0">
              <a:buNone/>
            </a:pPr>
            <a:endParaRPr lang="en-US" sz="1600" dirty="0"/>
          </a:p>
          <a:p>
            <a:pPr marL="0" indent="0">
              <a:buNone/>
            </a:pPr>
            <a:r>
              <a:rPr lang="en-US" i="1" dirty="0"/>
              <a:t>Examples: </a:t>
            </a:r>
            <a:endParaRPr lang="en-US" dirty="0"/>
          </a:p>
          <a:p>
            <a:r>
              <a:rPr lang="en-US" dirty="0" smtClean="0"/>
              <a:t>Older </a:t>
            </a:r>
            <a:r>
              <a:rPr lang="en-US" dirty="0"/>
              <a:t>Americans Act</a:t>
            </a:r>
          </a:p>
          <a:p>
            <a:pPr lvl="1">
              <a:spcAft>
                <a:spcPts val="1200"/>
              </a:spcAft>
            </a:pPr>
            <a:r>
              <a:rPr lang="en-US" sz="2000" dirty="0"/>
              <a:t>Reauthorization for congregate and home-delivered meals</a:t>
            </a:r>
          </a:p>
          <a:p>
            <a:r>
              <a:rPr lang="en-US" dirty="0"/>
              <a:t>Supplemental Nutrition Assistance Program (SNAP)</a:t>
            </a:r>
          </a:p>
          <a:p>
            <a:pPr lvl="1">
              <a:spcAft>
                <a:spcPts val="1200"/>
              </a:spcAft>
            </a:pPr>
            <a:r>
              <a:rPr lang="en-US" sz="2000" dirty="0"/>
              <a:t>Outreach and strengthened access such as simplified applications</a:t>
            </a:r>
          </a:p>
          <a:p>
            <a:r>
              <a:rPr lang="en-US" dirty="0"/>
              <a:t>Commodity Supplemental Food Program (</a:t>
            </a:r>
            <a:r>
              <a:rPr lang="en-US" dirty="0" err="1"/>
              <a:t>CSFP</a:t>
            </a:r>
            <a:r>
              <a:rPr lang="en-US" dirty="0"/>
              <a:t>) </a:t>
            </a:r>
          </a:p>
          <a:p>
            <a:pPr lvl="1"/>
            <a:r>
              <a:rPr lang="en-US" sz="2000" dirty="0"/>
              <a:t>Provide funding to expand program nationwide</a:t>
            </a:r>
          </a:p>
          <a:p>
            <a:endParaRPr lang="en-US" dirty="0"/>
          </a:p>
        </p:txBody>
      </p:sp>
    </p:spTree>
    <p:extLst>
      <p:ext uri="{BB962C8B-B14F-4D97-AF65-F5344CB8AC3E}">
        <p14:creationId xmlns:p14="http://schemas.microsoft.com/office/powerpoint/2010/main" val="11334824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Success Factors</a:t>
            </a:r>
            <a:endParaRPr lang="en-US" dirty="0"/>
          </a:p>
        </p:txBody>
      </p:sp>
      <p:sp>
        <p:nvSpPr>
          <p:cNvPr id="3" name="Content Placeholder 2"/>
          <p:cNvSpPr>
            <a:spLocks noGrp="1"/>
          </p:cNvSpPr>
          <p:nvPr>
            <p:ph idx="1"/>
          </p:nvPr>
        </p:nvSpPr>
        <p:spPr/>
        <p:txBody>
          <a:bodyPr/>
          <a:lstStyle/>
          <a:p>
            <a:r>
              <a:rPr lang="en-US" dirty="0" smtClean="0"/>
              <a:t>Goal alignment and complimenting strengths </a:t>
            </a:r>
          </a:p>
          <a:p>
            <a:r>
              <a:rPr lang="en-US" dirty="0" smtClean="0"/>
              <a:t>Flexibility and willingness</a:t>
            </a:r>
          </a:p>
          <a:p>
            <a:r>
              <a:rPr lang="en-US" dirty="0"/>
              <a:t>Strong </a:t>
            </a:r>
            <a:r>
              <a:rPr lang="en-US" dirty="0" smtClean="0"/>
              <a:t>leadership and positive relationships – leaders are committed and engaged in the partnership</a:t>
            </a:r>
          </a:p>
          <a:p>
            <a:r>
              <a:rPr lang="en-US" dirty="0" smtClean="0"/>
              <a:t>Constant and intentional communication  </a:t>
            </a:r>
          </a:p>
          <a:p>
            <a:r>
              <a:rPr lang="en-US" dirty="0" smtClean="0"/>
              <a:t>Multiple touch points – food bank and agency partnering in multiple or robust ways</a:t>
            </a:r>
          </a:p>
          <a:p>
            <a:r>
              <a:rPr lang="en-US" dirty="0" smtClean="0"/>
              <a:t>Spend time together on various coalitions and community initiatives </a:t>
            </a:r>
            <a:endParaRPr lang="en-US" dirty="0"/>
          </a:p>
        </p:txBody>
      </p:sp>
    </p:spTree>
    <p:extLst>
      <p:ext uri="{BB962C8B-B14F-4D97-AF65-F5344CB8AC3E}">
        <p14:creationId xmlns:p14="http://schemas.microsoft.com/office/powerpoint/2010/main" val="25672631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Challenges</a:t>
            </a:r>
            <a:endParaRPr lang="en-US" dirty="0"/>
          </a:p>
        </p:txBody>
      </p:sp>
      <p:sp>
        <p:nvSpPr>
          <p:cNvPr id="3" name="Content Placeholder 2"/>
          <p:cNvSpPr>
            <a:spLocks noGrp="1"/>
          </p:cNvSpPr>
          <p:nvPr>
            <p:ph idx="1"/>
          </p:nvPr>
        </p:nvSpPr>
        <p:spPr/>
        <p:txBody>
          <a:bodyPr>
            <a:normAutofit/>
          </a:bodyPr>
          <a:lstStyle/>
          <a:p>
            <a:r>
              <a:rPr lang="en-US" dirty="0" smtClean="0"/>
              <a:t>Storage space may be an issue for some Meals on Wheels programs, limiting their ability to </a:t>
            </a:r>
            <a:r>
              <a:rPr lang="en-US" dirty="0"/>
              <a:t>accept all the produce and fresh food from the food bank and </a:t>
            </a:r>
            <a:r>
              <a:rPr lang="en-US" dirty="0" smtClean="0"/>
              <a:t>other local partners</a:t>
            </a:r>
          </a:p>
          <a:p>
            <a:r>
              <a:rPr lang="en-US" dirty="0" smtClean="0"/>
              <a:t>The </a:t>
            </a:r>
            <a:r>
              <a:rPr lang="en-US" dirty="0"/>
              <a:t>food bank doesn’t offer packaged food but ingredients – the agency needs to know how to cook and be creative with </a:t>
            </a:r>
            <a:r>
              <a:rPr lang="en-US" dirty="0" smtClean="0"/>
              <a:t>ingredients</a:t>
            </a:r>
          </a:p>
          <a:p>
            <a:r>
              <a:rPr lang="en-US" dirty="0" smtClean="0"/>
              <a:t>Limited </a:t>
            </a:r>
            <a:r>
              <a:rPr lang="en-US" dirty="0"/>
              <a:t>dedicated staff – volunteers could be leveraged but training is intensive and space is limited at agencies</a:t>
            </a:r>
          </a:p>
          <a:p>
            <a:r>
              <a:rPr lang="en-US" dirty="0"/>
              <a:t>Funding is the lynch pin that could take agency operations to the next level</a:t>
            </a:r>
          </a:p>
          <a:p>
            <a:pPr lvl="1"/>
            <a:endParaRPr lang="en-US" dirty="0"/>
          </a:p>
        </p:txBody>
      </p:sp>
    </p:spTree>
    <p:extLst>
      <p:ext uri="{BB962C8B-B14F-4D97-AF65-F5344CB8AC3E}">
        <p14:creationId xmlns:p14="http://schemas.microsoft.com/office/powerpoint/2010/main" val="39964949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Universal Partnership Tips</a:t>
            </a:r>
            <a:endParaRPr lang="en-US" dirty="0"/>
          </a:p>
        </p:txBody>
      </p:sp>
      <p:sp>
        <p:nvSpPr>
          <p:cNvPr id="3" name="Content Placeholder 2"/>
          <p:cNvSpPr>
            <a:spLocks noGrp="1"/>
          </p:cNvSpPr>
          <p:nvPr>
            <p:ph idx="1"/>
          </p:nvPr>
        </p:nvSpPr>
        <p:spPr/>
        <p:txBody>
          <a:bodyPr/>
          <a:lstStyle/>
          <a:p>
            <a:r>
              <a:rPr lang="en-US" dirty="0" smtClean="0"/>
              <a:t>Create a shared vision – spend time planning</a:t>
            </a:r>
          </a:p>
          <a:p>
            <a:r>
              <a:rPr lang="en-US" dirty="0"/>
              <a:t>Take it slow – try a pilot </a:t>
            </a:r>
          </a:p>
          <a:p>
            <a:r>
              <a:rPr lang="en-US" dirty="0" smtClean="0"/>
              <a:t>Identify and address each partners needs and expectations </a:t>
            </a:r>
          </a:p>
          <a:p>
            <a:r>
              <a:rPr lang="en-US" dirty="0" smtClean="0"/>
              <a:t>Identify </a:t>
            </a:r>
            <a:r>
              <a:rPr lang="en-US" dirty="0"/>
              <a:t>and utilize the strengths of each </a:t>
            </a:r>
            <a:r>
              <a:rPr lang="en-US" dirty="0" smtClean="0"/>
              <a:t>partner</a:t>
            </a:r>
          </a:p>
          <a:p>
            <a:r>
              <a:rPr lang="en-US" dirty="0"/>
              <a:t>Handle disagreements, disappointments and frustrations </a:t>
            </a:r>
            <a:r>
              <a:rPr lang="en-US" dirty="0" smtClean="0"/>
              <a:t>early</a:t>
            </a:r>
          </a:p>
          <a:p>
            <a:r>
              <a:rPr lang="en-US" dirty="0"/>
              <a:t>Get the right people in the right seat</a:t>
            </a:r>
          </a:p>
          <a:p>
            <a:r>
              <a:rPr lang="en-US" dirty="0" smtClean="0"/>
              <a:t>Support </a:t>
            </a:r>
            <a:r>
              <a:rPr lang="en-US" dirty="0"/>
              <a:t>the partnership's limitations</a:t>
            </a:r>
          </a:p>
          <a:p>
            <a:r>
              <a:rPr lang="en-US" dirty="0" smtClean="0"/>
              <a:t>Facilitate continuous and transparent communication</a:t>
            </a:r>
          </a:p>
        </p:txBody>
      </p:sp>
    </p:spTree>
    <p:extLst>
      <p:ext uri="{BB962C8B-B14F-4D97-AF65-F5344CB8AC3E}">
        <p14:creationId xmlns:p14="http://schemas.microsoft.com/office/powerpoint/2010/main" val="28761745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486860" y="2315402"/>
            <a:ext cx="4921979" cy="1698008"/>
          </a:xfrm>
        </p:spPr>
        <p:txBody>
          <a:bodyPr anchor="ctr">
            <a:noAutofit/>
          </a:bodyPr>
          <a:lstStyle/>
          <a:p>
            <a:pPr marL="0" indent="0" algn="ctr">
              <a:buNone/>
            </a:pPr>
            <a:r>
              <a:rPr lang="en-US" dirty="0"/>
              <a:t>Discussion and </a:t>
            </a:r>
            <a:r>
              <a:rPr lang="en-US" dirty="0" smtClean="0"/>
              <a:t>Taking Action to Solve </a:t>
            </a:r>
            <a:r>
              <a:rPr lang="en-US" dirty="0"/>
              <a:t>Senior Hunger in Your Community </a:t>
            </a:r>
          </a:p>
        </p:txBody>
      </p:sp>
      <p:sp>
        <p:nvSpPr>
          <p:cNvPr id="5" name="Text Placeholder 3"/>
          <p:cNvSpPr txBox="1">
            <a:spLocks/>
          </p:cNvSpPr>
          <p:nvPr/>
        </p:nvSpPr>
        <p:spPr>
          <a:xfrm>
            <a:off x="692250" y="-1547876"/>
            <a:ext cx="3668486" cy="5715000"/>
          </a:xfrm>
          <a:prstGeom prst="rect">
            <a:avLst/>
          </a:prstGeom>
        </p:spPr>
        <p:txBody>
          <a:bodyPr vert="horz" lIns="91440" tIns="45719" rIns="91440" bIns="45719" rtlCol="0">
            <a:noAutofit/>
          </a:bodyPr>
          <a:lstStyle>
            <a:lvl1pPr marL="342897" marR="0" indent="-342897" algn="l" defTabSz="457197" rtl="0" eaLnBrk="1" fontAlgn="auto" latinLnBrk="0" hangingPunct="1">
              <a:lnSpc>
                <a:spcPct val="100000"/>
              </a:lnSpc>
              <a:spcBef>
                <a:spcPct val="20000"/>
              </a:spcBef>
              <a:spcAft>
                <a:spcPts val="0"/>
              </a:spcAft>
              <a:buClrTx/>
              <a:buSzTx/>
              <a:buFont typeface="Arial"/>
              <a:buChar char="•"/>
              <a:tabLst/>
              <a:defRPr lang="en-US" sz="4000" b="1" kern="1200" spc="-70" dirty="0" smtClean="0">
                <a:solidFill>
                  <a:srgbClr val="FFFFFF"/>
                </a:solidFill>
                <a:latin typeface="Arial"/>
                <a:ea typeface="+mj-ea"/>
                <a:cs typeface="Arial"/>
              </a:defRPr>
            </a:lvl1pPr>
            <a:lvl2pPr marL="742945" indent="-285748" algn="l" defTabSz="457197" rtl="0" eaLnBrk="1" latinLnBrk="0" hangingPunct="1">
              <a:spcBef>
                <a:spcPct val="20000"/>
              </a:spcBef>
              <a:buFont typeface="Arial"/>
              <a:buChar char="–"/>
              <a:defRPr sz="1800" kern="1200">
                <a:solidFill>
                  <a:schemeClr val="tx1"/>
                </a:solidFill>
                <a:latin typeface="Arial"/>
                <a:ea typeface="+mn-ea"/>
                <a:cs typeface="Arial"/>
              </a:defRPr>
            </a:lvl2pPr>
            <a:lvl3pPr marL="1142993" indent="-228599" algn="l" defTabSz="457197" rtl="0" eaLnBrk="1" latinLnBrk="0" hangingPunct="1">
              <a:spcBef>
                <a:spcPct val="20000"/>
              </a:spcBef>
              <a:buFont typeface="Arial"/>
              <a:buChar char="•"/>
              <a:defRPr sz="1800" kern="1200">
                <a:solidFill>
                  <a:schemeClr val="tx1"/>
                </a:solidFill>
                <a:latin typeface="Arial"/>
                <a:ea typeface="+mn-ea"/>
                <a:cs typeface="Arial"/>
              </a:defRPr>
            </a:lvl3pPr>
            <a:lvl4pPr marL="1600189" indent="-228599" algn="l" defTabSz="457197" rtl="0" eaLnBrk="1" latinLnBrk="0" hangingPunct="1">
              <a:spcBef>
                <a:spcPct val="20000"/>
              </a:spcBef>
              <a:buFont typeface="Arial"/>
              <a:buChar char="–"/>
              <a:defRPr sz="1800" kern="1200">
                <a:solidFill>
                  <a:schemeClr val="tx1"/>
                </a:solidFill>
                <a:latin typeface="Arial"/>
                <a:ea typeface="+mn-ea"/>
                <a:cs typeface="Arial"/>
              </a:defRPr>
            </a:lvl4pPr>
            <a:lvl5pPr marL="2057387" indent="-228599" algn="l" defTabSz="457197" rtl="0" eaLnBrk="1" latinLnBrk="0" hangingPunct="1">
              <a:spcBef>
                <a:spcPct val="20000"/>
              </a:spcBef>
              <a:buFont typeface="Arial"/>
              <a:buChar char="»"/>
              <a:defRPr sz="1800" kern="1200">
                <a:solidFill>
                  <a:schemeClr val="tx1"/>
                </a:solidFill>
                <a:latin typeface="Arial"/>
                <a:ea typeface="+mn-ea"/>
                <a:cs typeface="Arial"/>
              </a:defRPr>
            </a:lvl5pPr>
            <a:lvl6pPr marL="2514584" indent="-228599" algn="l" defTabSz="457197" rtl="0" eaLnBrk="1" latinLnBrk="0" hangingPunct="1">
              <a:spcBef>
                <a:spcPct val="20000"/>
              </a:spcBef>
              <a:buFont typeface="Arial"/>
              <a:buChar char="•"/>
              <a:defRPr sz="2000" kern="1200">
                <a:solidFill>
                  <a:schemeClr val="tx1"/>
                </a:solidFill>
                <a:latin typeface="+mn-lt"/>
                <a:ea typeface="+mn-ea"/>
                <a:cs typeface="+mn-cs"/>
              </a:defRPr>
            </a:lvl6pPr>
            <a:lvl7pPr marL="2971781" indent="-228599" algn="l" defTabSz="457197" rtl="0" eaLnBrk="1" latinLnBrk="0" hangingPunct="1">
              <a:spcBef>
                <a:spcPct val="20000"/>
              </a:spcBef>
              <a:buFont typeface="Arial"/>
              <a:buChar char="•"/>
              <a:defRPr sz="2000" kern="1200">
                <a:solidFill>
                  <a:schemeClr val="tx1"/>
                </a:solidFill>
                <a:latin typeface="+mn-lt"/>
                <a:ea typeface="+mn-ea"/>
                <a:cs typeface="+mn-cs"/>
              </a:defRPr>
            </a:lvl7pPr>
            <a:lvl8pPr marL="3428978" indent="-228599" algn="l" defTabSz="457197" rtl="0" eaLnBrk="1" latinLnBrk="0" hangingPunct="1">
              <a:spcBef>
                <a:spcPct val="20000"/>
              </a:spcBef>
              <a:buFont typeface="Arial"/>
              <a:buChar char="•"/>
              <a:defRPr sz="2000" kern="1200">
                <a:solidFill>
                  <a:schemeClr val="tx1"/>
                </a:solidFill>
                <a:latin typeface="+mn-lt"/>
                <a:ea typeface="+mn-ea"/>
                <a:cs typeface="+mn-cs"/>
              </a:defRPr>
            </a:lvl8pPr>
            <a:lvl9pPr marL="3886175" indent="-228599" algn="l" defTabSz="457197"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sz="60500" dirty="0"/>
              <a:t>4</a:t>
            </a:r>
          </a:p>
        </p:txBody>
      </p:sp>
    </p:spTree>
    <p:extLst>
      <p:ext uri="{BB962C8B-B14F-4D97-AF65-F5344CB8AC3E}">
        <p14:creationId xmlns:p14="http://schemas.microsoft.com/office/powerpoint/2010/main" val="40091052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21113-FA-MI-135 - Copy.jpg"/>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a:xfrm>
            <a:off x="464457" y="458787"/>
            <a:ext cx="9144002" cy="5486402"/>
          </a:xfrm>
          <a:prstGeom prst="round2DiagRect">
            <a:avLst>
              <a:gd name="adj1" fmla="val 4240"/>
              <a:gd name="adj2" fmla="val 0"/>
            </a:avLst>
          </a:prstGeom>
        </p:spPr>
      </p:pic>
      <p:sp>
        <p:nvSpPr>
          <p:cNvPr id="6" name="Round Diagonal Corner Rectangle 5"/>
          <p:cNvSpPr/>
          <p:nvPr/>
        </p:nvSpPr>
        <p:spPr>
          <a:xfrm>
            <a:off x="958313" y="1427635"/>
            <a:ext cx="3287945" cy="3572838"/>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p>
        </p:txBody>
      </p:sp>
      <p:sp>
        <p:nvSpPr>
          <p:cNvPr id="12" name="TextBox 11"/>
          <p:cNvSpPr txBox="1"/>
          <p:nvPr/>
        </p:nvSpPr>
        <p:spPr>
          <a:xfrm>
            <a:off x="958312" y="1894439"/>
            <a:ext cx="3287944" cy="2920798"/>
          </a:xfrm>
          <a:prstGeom prst="rect">
            <a:avLst/>
          </a:prstGeom>
          <a:noFill/>
        </p:spPr>
        <p:txBody>
          <a:bodyPr wrap="square" lIns="91440" tIns="45719" rIns="91440" bIns="45719" rtlCol="0">
            <a:spAutoFit/>
          </a:bodyPr>
          <a:lstStyle/>
          <a:p>
            <a:pPr algn="ctr">
              <a:lnSpc>
                <a:spcPct val="60000"/>
              </a:lnSpc>
              <a:spcAft>
                <a:spcPts val="600"/>
              </a:spcAft>
            </a:pPr>
            <a:r>
              <a:rPr lang="en-US" sz="4000" b="1" spc="-150" dirty="0">
                <a:solidFill>
                  <a:srgbClr val="006B9D"/>
                </a:solidFill>
                <a:latin typeface="Arial"/>
                <a:cs typeface="Arial"/>
              </a:rPr>
              <a:t> 5.3 </a:t>
            </a:r>
            <a:r>
              <a:rPr lang="en-US" sz="4000" b="1" spc="-150" dirty="0" smtClean="0">
                <a:solidFill>
                  <a:srgbClr val="006B9D"/>
                </a:solidFill>
                <a:latin typeface="Arial"/>
                <a:cs typeface="Arial"/>
              </a:rPr>
              <a:t>MILLION</a:t>
            </a:r>
          </a:p>
          <a:p>
            <a:pPr algn="ctr">
              <a:lnSpc>
                <a:spcPct val="60000"/>
              </a:lnSpc>
              <a:spcAft>
                <a:spcPts val="600"/>
              </a:spcAft>
            </a:pPr>
            <a:r>
              <a:rPr lang="en-US" sz="4000" b="1" spc="-150" dirty="0" smtClean="0">
                <a:solidFill>
                  <a:srgbClr val="006B9D"/>
                </a:solidFill>
                <a:latin typeface="Arial"/>
                <a:cs typeface="Arial"/>
              </a:rPr>
              <a:t>ADULTS 60+</a:t>
            </a:r>
          </a:p>
          <a:p>
            <a:pPr algn="ctr">
              <a:lnSpc>
                <a:spcPct val="60000"/>
              </a:lnSpc>
              <a:spcAft>
                <a:spcPts val="600"/>
              </a:spcAft>
            </a:pPr>
            <a:r>
              <a:rPr lang="en-US" sz="4000" b="1" spc="-150" dirty="0" smtClean="0">
                <a:solidFill>
                  <a:srgbClr val="006B9D"/>
                </a:solidFill>
                <a:latin typeface="Arial"/>
                <a:cs typeface="Arial"/>
              </a:rPr>
              <a:t>ARE FOOD</a:t>
            </a:r>
          </a:p>
          <a:p>
            <a:pPr algn="ctr">
              <a:lnSpc>
                <a:spcPct val="60000"/>
              </a:lnSpc>
              <a:spcAft>
                <a:spcPts val="600"/>
              </a:spcAft>
            </a:pPr>
            <a:r>
              <a:rPr lang="en-US" sz="4000" b="1" spc="-150" dirty="0" smtClean="0">
                <a:solidFill>
                  <a:srgbClr val="006B9D"/>
                </a:solidFill>
                <a:latin typeface="Arial"/>
                <a:cs typeface="Arial"/>
              </a:rPr>
              <a:t>INSECURE </a:t>
            </a:r>
          </a:p>
          <a:p>
            <a:pPr algn="ctr">
              <a:lnSpc>
                <a:spcPct val="60000"/>
              </a:lnSpc>
              <a:spcAft>
                <a:spcPts val="600"/>
              </a:spcAft>
            </a:pPr>
            <a:endParaRPr lang="en-US" sz="1000" b="1" spc="-150" dirty="0" smtClean="0">
              <a:latin typeface="Arial"/>
              <a:cs typeface="Arial"/>
            </a:endParaRPr>
          </a:p>
          <a:p>
            <a:pPr algn="ctr">
              <a:lnSpc>
                <a:spcPct val="60000"/>
              </a:lnSpc>
              <a:spcAft>
                <a:spcPts val="600"/>
              </a:spcAft>
            </a:pPr>
            <a:r>
              <a:rPr lang="en-US" sz="2200" b="1" spc="-150" dirty="0" smtClean="0">
                <a:latin typeface="Arial"/>
                <a:cs typeface="Arial"/>
              </a:rPr>
              <a:t>4 MILLION MORE</a:t>
            </a:r>
          </a:p>
          <a:p>
            <a:pPr algn="ctr">
              <a:lnSpc>
                <a:spcPct val="60000"/>
              </a:lnSpc>
              <a:spcAft>
                <a:spcPts val="600"/>
              </a:spcAft>
            </a:pPr>
            <a:r>
              <a:rPr lang="en-US" sz="2200" b="1" spc="-150" dirty="0" smtClean="0">
                <a:latin typeface="Arial"/>
                <a:cs typeface="Arial"/>
              </a:rPr>
              <a:t>FACE </a:t>
            </a:r>
            <a:r>
              <a:rPr lang="en-US" sz="2200" b="1" spc="-150" dirty="0">
                <a:latin typeface="Arial"/>
                <a:cs typeface="Arial"/>
              </a:rPr>
              <a:t>THE </a:t>
            </a:r>
            <a:r>
              <a:rPr lang="en-US" sz="2200" b="1" spc="-150" dirty="0" smtClean="0">
                <a:latin typeface="Arial"/>
                <a:cs typeface="Arial"/>
              </a:rPr>
              <a:t>THREAT</a:t>
            </a:r>
          </a:p>
          <a:p>
            <a:pPr algn="ctr">
              <a:lnSpc>
                <a:spcPct val="60000"/>
              </a:lnSpc>
              <a:spcAft>
                <a:spcPts val="600"/>
              </a:spcAft>
            </a:pPr>
            <a:r>
              <a:rPr lang="en-US" sz="2200" b="1" spc="-150" dirty="0" smtClean="0">
                <a:latin typeface="Arial"/>
                <a:cs typeface="Arial"/>
              </a:rPr>
              <a:t>OF </a:t>
            </a:r>
            <a:r>
              <a:rPr lang="en-US" sz="2200" b="1" spc="-150" dirty="0">
                <a:latin typeface="Arial"/>
                <a:cs typeface="Arial"/>
              </a:rPr>
              <a:t>HUNGER</a:t>
            </a:r>
          </a:p>
        </p:txBody>
      </p:sp>
    </p:spTree>
    <p:extLst>
      <p:ext uri="{BB962C8B-B14F-4D97-AF65-F5344CB8AC3E}">
        <p14:creationId xmlns:p14="http://schemas.microsoft.com/office/powerpoint/2010/main" val="7805900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Discussion – Solving Senior Hunger in Your Community</a:t>
            </a:r>
            <a:endParaRPr lang="en-US" dirty="0"/>
          </a:p>
        </p:txBody>
      </p:sp>
      <p:sp>
        <p:nvSpPr>
          <p:cNvPr id="4" name="Content Placeholder 3"/>
          <p:cNvSpPr>
            <a:spLocks noGrp="1"/>
          </p:cNvSpPr>
          <p:nvPr>
            <p:ph idx="1"/>
          </p:nvPr>
        </p:nvSpPr>
        <p:spPr/>
        <p:txBody>
          <a:bodyPr>
            <a:noAutofit/>
          </a:bodyPr>
          <a:lstStyle/>
          <a:p>
            <a:pPr>
              <a:spcBef>
                <a:spcPts val="1200"/>
              </a:spcBef>
            </a:pPr>
            <a:r>
              <a:rPr lang="en-US" sz="2200" dirty="0"/>
              <a:t>What organizations in your community have you found synergies with and opportunities for partnership?</a:t>
            </a:r>
          </a:p>
          <a:p>
            <a:pPr>
              <a:spcBef>
                <a:spcPts val="1200"/>
              </a:spcBef>
            </a:pPr>
            <a:r>
              <a:rPr lang="en-US" sz="2200" dirty="0"/>
              <a:t>What is the number one reason the partnership is successful?</a:t>
            </a:r>
          </a:p>
          <a:p>
            <a:pPr>
              <a:spcBef>
                <a:spcPts val="1200"/>
              </a:spcBef>
            </a:pPr>
            <a:r>
              <a:rPr lang="en-US" sz="2200" dirty="0"/>
              <a:t>What is the biggest challenge in the partnership?</a:t>
            </a:r>
          </a:p>
          <a:p>
            <a:pPr>
              <a:spcBef>
                <a:spcPts val="1200"/>
              </a:spcBef>
            </a:pPr>
            <a:r>
              <a:rPr lang="en-US" sz="2200" dirty="0"/>
              <a:t>What about your organization enables the partnership to be successful? </a:t>
            </a:r>
          </a:p>
          <a:p>
            <a:pPr>
              <a:spcBef>
                <a:spcPts val="1200"/>
              </a:spcBef>
            </a:pPr>
            <a:r>
              <a:rPr lang="en-US" sz="2200" dirty="0"/>
              <a:t>What support do you leverage or would you leverage to make the program more successful or sustainable?</a:t>
            </a:r>
          </a:p>
          <a:p>
            <a:pPr>
              <a:spcBef>
                <a:spcPts val="1200"/>
              </a:spcBef>
            </a:pPr>
            <a:r>
              <a:rPr lang="en-US" sz="2200" dirty="0"/>
              <a:t>In what ways would you evaluate the success of the partnership</a:t>
            </a:r>
            <a:r>
              <a:rPr lang="en-US" sz="2200" dirty="0" smtClean="0"/>
              <a:t>?</a:t>
            </a:r>
            <a:endParaRPr lang="en-US" sz="2200" dirty="0"/>
          </a:p>
        </p:txBody>
      </p:sp>
    </p:spTree>
    <p:extLst>
      <p:ext uri="{BB962C8B-B14F-4D97-AF65-F5344CB8AC3E}">
        <p14:creationId xmlns:p14="http://schemas.microsoft.com/office/powerpoint/2010/main" val="19102473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Action – Get Introduced! </a:t>
            </a:r>
            <a:endParaRPr lang="en-US" dirty="0"/>
          </a:p>
        </p:txBody>
      </p:sp>
      <p:sp>
        <p:nvSpPr>
          <p:cNvPr id="3" name="Content Placeholder 2"/>
          <p:cNvSpPr>
            <a:spLocks noGrp="1"/>
          </p:cNvSpPr>
          <p:nvPr>
            <p:ph idx="1"/>
          </p:nvPr>
        </p:nvSpPr>
        <p:spPr>
          <a:xfrm>
            <a:off x="576628" y="1589452"/>
            <a:ext cx="6711276" cy="4224232"/>
          </a:xfrm>
        </p:spPr>
        <p:txBody>
          <a:bodyPr/>
          <a:lstStyle/>
          <a:p>
            <a:pPr marL="0" indent="0">
              <a:spcBef>
                <a:spcPts val="1800"/>
              </a:spcBef>
              <a:buNone/>
            </a:pPr>
            <a:r>
              <a:rPr lang="en-US" dirty="0"/>
              <a:t>The first step is getting to know </a:t>
            </a:r>
            <a:r>
              <a:rPr lang="en-US" dirty="0" smtClean="0"/>
              <a:t>your local providers.</a:t>
            </a:r>
          </a:p>
          <a:p>
            <a:pPr>
              <a:spcBef>
                <a:spcPts val="1800"/>
              </a:spcBef>
            </a:pPr>
            <a:r>
              <a:rPr lang="en-US" dirty="0" smtClean="0"/>
              <a:t>Find </a:t>
            </a:r>
            <a:r>
              <a:rPr lang="en-US" dirty="0"/>
              <a:t>contact information for the Feeding America food bank(s) in your community by typing in your zip code or searching by city and </a:t>
            </a:r>
            <a:r>
              <a:rPr lang="en-US" dirty="0" smtClean="0"/>
              <a:t>state at </a:t>
            </a:r>
            <a:r>
              <a:rPr lang="en-US" b="1" u="sng" dirty="0" smtClean="0"/>
              <a:t>feedingamerica.org/foodbank  </a:t>
            </a:r>
            <a:r>
              <a:rPr lang="en-US" dirty="0" smtClean="0"/>
              <a:t>  </a:t>
            </a:r>
            <a:endParaRPr lang="en-US" dirty="0"/>
          </a:p>
          <a:p>
            <a:pPr>
              <a:spcBef>
                <a:spcPts val="1800"/>
              </a:spcBef>
            </a:pPr>
            <a:r>
              <a:rPr lang="en-US" dirty="0"/>
              <a:t>Find contact information for the Meals on Wheels America member(s) in your community by typing in your zip code or searching by city and state: </a:t>
            </a:r>
            <a:r>
              <a:rPr lang="en-US" b="1" u="sng" dirty="0"/>
              <a:t>mealsonwheelsamerica.org/signup/</a:t>
            </a:r>
            <a:r>
              <a:rPr lang="en-US" b="1" u="sng" dirty="0" err="1"/>
              <a:t>aboutmealsonwheels</a:t>
            </a:r>
            <a:r>
              <a:rPr lang="en-US" b="1" u="sng" dirty="0"/>
              <a:t>/find-programs</a:t>
            </a:r>
          </a:p>
          <a:p>
            <a:endParaRPr lang="en-US" dirty="0"/>
          </a:p>
        </p:txBody>
      </p:sp>
      <p:sp>
        <p:nvSpPr>
          <p:cNvPr id="6" name="Round Diagonal Corner Rectangle 5"/>
          <p:cNvSpPr/>
          <p:nvPr/>
        </p:nvSpPr>
        <p:spPr>
          <a:xfrm>
            <a:off x="7538517" y="2122845"/>
            <a:ext cx="1513740" cy="1122025"/>
          </a:xfrm>
          <a:prstGeom prst="round2DiagRect">
            <a:avLst>
              <a:gd name="adj1" fmla="val 8401"/>
              <a:gd name="adj2" fmla="val 0"/>
            </a:avLst>
          </a:prstGeom>
          <a:solidFill>
            <a:schemeClr val="bg1"/>
          </a:solidFill>
          <a:ln>
            <a:noFill/>
          </a:ln>
          <a:effectLst>
            <a:outerShdw blurRad="254000" dir="27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solidFill>
                <a:schemeClr val="bg2">
                  <a:lumMod val="25000"/>
                </a:schemeClr>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41567" y="2348039"/>
            <a:ext cx="1124579" cy="668287"/>
          </a:xfrm>
          <a:prstGeom prst="rect">
            <a:avLst/>
          </a:prstGeom>
        </p:spPr>
      </p:pic>
      <p:sp>
        <p:nvSpPr>
          <p:cNvPr id="9" name="Round Diagonal Corner Rectangle 8"/>
          <p:cNvSpPr/>
          <p:nvPr/>
        </p:nvSpPr>
        <p:spPr>
          <a:xfrm>
            <a:off x="7538517" y="3667316"/>
            <a:ext cx="1513740" cy="1122025"/>
          </a:xfrm>
          <a:prstGeom prst="round2DiagRect">
            <a:avLst>
              <a:gd name="adj1" fmla="val 8401"/>
              <a:gd name="adj2" fmla="val 0"/>
            </a:avLst>
          </a:prstGeom>
          <a:solidFill>
            <a:schemeClr val="bg1"/>
          </a:solidFill>
          <a:ln>
            <a:noFill/>
          </a:ln>
          <a:effectLst>
            <a:outerShdw blurRad="254000" dir="27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solidFill>
                <a:schemeClr val="bg2">
                  <a:lumMod val="25000"/>
                </a:schemeClr>
              </a:solidFill>
            </a:endParaRPr>
          </a:p>
        </p:txBody>
      </p:sp>
      <p:pic>
        <p:nvPicPr>
          <p:cNvPr id="11" name="Picture 2" descr="http://www.underconsideration.com/brandnew/archives/meals_on_wheels_logo_detail.png"/>
          <p:cNvPicPr>
            <a:picLocks noChangeAspect="1" noChangeArrowheads="1"/>
          </p:cNvPicPr>
          <p:nvPr/>
        </p:nvPicPr>
        <p:blipFill rotWithShape="1">
          <a:blip r:embed="rId3">
            <a:extLst>
              <a:ext uri="{28A0092B-C50C-407E-A947-70E740481C1C}">
                <a14:useLocalDpi xmlns:a14="http://schemas.microsoft.com/office/drawing/2010/main" val="0"/>
              </a:ext>
            </a:extLst>
          </a:blip>
          <a:srcRect b="-4277"/>
          <a:stretch/>
        </p:blipFill>
        <p:spPr bwMode="auto">
          <a:xfrm>
            <a:off x="7724628" y="3847132"/>
            <a:ext cx="1121612" cy="76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6326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486860" y="2315402"/>
            <a:ext cx="4921979" cy="1698008"/>
          </a:xfrm>
        </p:spPr>
        <p:txBody>
          <a:bodyPr anchor="ctr">
            <a:noAutofit/>
          </a:bodyPr>
          <a:lstStyle/>
          <a:p>
            <a:pPr marL="0" indent="0" algn="ctr">
              <a:buNone/>
            </a:pPr>
            <a:r>
              <a:rPr lang="en-US" dirty="0" smtClean="0"/>
              <a:t>What’s Next? </a:t>
            </a:r>
            <a:endParaRPr lang="en-US" dirty="0"/>
          </a:p>
        </p:txBody>
      </p:sp>
      <p:sp>
        <p:nvSpPr>
          <p:cNvPr id="5" name="Text Placeholder 3"/>
          <p:cNvSpPr txBox="1">
            <a:spLocks/>
          </p:cNvSpPr>
          <p:nvPr/>
        </p:nvSpPr>
        <p:spPr>
          <a:xfrm>
            <a:off x="692250" y="-1547876"/>
            <a:ext cx="3668486" cy="5715000"/>
          </a:xfrm>
          <a:prstGeom prst="rect">
            <a:avLst/>
          </a:prstGeom>
        </p:spPr>
        <p:txBody>
          <a:bodyPr vert="horz" lIns="91440" tIns="45719" rIns="91440" bIns="45719" rtlCol="0">
            <a:noAutofit/>
          </a:bodyPr>
          <a:lstStyle>
            <a:lvl1pPr marL="342897" marR="0" indent="-342897" algn="l" defTabSz="457197" rtl="0" eaLnBrk="1" fontAlgn="auto" latinLnBrk="0" hangingPunct="1">
              <a:lnSpc>
                <a:spcPct val="100000"/>
              </a:lnSpc>
              <a:spcBef>
                <a:spcPct val="20000"/>
              </a:spcBef>
              <a:spcAft>
                <a:spcPts val="0"/>
              </a:spcAft>
              <a:buClrTx/>
              <a:buSzTx/>
              <a:buFont typeface="Arial"/>
              <a:buChar char="•"/>
              <a:tabLst/>
              <a:defRPr lang="en-US" sz="4000" b="1" kern="1200" spc="-70" dirty="0" smtClean="0">
                <a:solidFill>
                  <a:srgbClr val="FFFFFF"/>
                </a:solidFill>
                <a:latin typeface="Arial"/>
                <a:ea typeface="+mj-ea"/>
                <a:cs typeface="Arial"/>
              </a:defRPr>
            </a:lvl1pPr>
            <a:lvl2pPr marL="742945" indent="-285748" algn="l" defTabSz="457197" rtl="0" eaLnBrk="1" latinLnBrk="0" hangingPunct="1">
              <a:spcBef>
                <a:spcPct val="20000"/>
              </a:spcBef>
              <a:buFont typeface="Arial"/>
              <a:buChar char="–"/>
              <a:defRPr sz="1800" kern="1200">
                <a:solidFill>
                  <a:schemeClr val="tx1"/>
                </a:solidFill>
                <a:latin typeface="Arial"/>
                <a:ea typeface="+mn-ea"/>
                <a:cs typeface="Arial"/>
              </a:defRPr>
            </a:lvl2pPr>
            <a:lvl3pPr marL="1142993" indent="-228599" algn="l" defTabSz="457197" rtl="0" eaLnBrk="1" latinLnBrk="0" hangingPunct="1">
              <a:spcBef>
                <a:spcPct val="20000"/>
              </a:spcBef>
              <a:buFont typeface="Arial"/>
              <a:buChar char="•"/>
              <a:defRPr sz="1800" kern="1200">
                <a:solidFill>
                  <a:schemeClr val="tx1"/>
                </a:solidFill>
                <a:latin typeface="Arial"/>
                <a:ea typeface="+mn-ea"/>
                <a:cs typeface="Arial"/>
              </a:defRPr>
            </a:lvl3pPr>
            <a:lvl4pPr marL="1600189" indent="-228599" algn="l" defTabSz="457197" rtl="0" eaLnBrk="1" latinLnBrk="0" hangingPunct="1">
              <a:spcBef>
                <a:spcPct val="20000"/>
              </a:spcBef>
              <a:buFont typeface="Arial"/>
              <a:buChar char="–"/>
              <a:defRPr sz="1800" kern="1200">
                <a:solidFill>
                  <a:schemeClr val="tx1"/>
                </a:solidFill>
                <a:latin typeface="Arial"/>
                <a:ea typeface="+mn-ea"/>
                <a:cs typeface="Arial"/>
              </a:defRPr>
            </a:lvl4pPr>
            <a:lvl5pPr marL="2057387" indent="-228599" algn="l" defTabSz="457197" rtl="0" eaLnBrk="1" latinLnBrk="0" hangingPunct="1">
              <a:spcBef>
                <a:spcPct val="20000"/>
              </a:spcBef>
              <a:buFont typeface="Arial"/>
              <a:buChar char="»"/>
              <a:defRPr sz="1800" kern="1200">
                <a:solidFill>
                  <a:schemeClr val="tx1"/>
                </a:solidFill>
                <a:latin typeface="Arial"/>
                <a:ea typeface="+mn-ea"/>
                <a:cs typeface="Arial"/>
              </a:defRPr>
            </a:lvl5pPr>
            <a:lvl6pPr marL="2514584" indent="-228599" algn="l" defTabSz="457197" rtl="0" eaLnBrk="1" latinLnBrk="0" hangingPunct="1">
              <a:spcBef>
                <a:spcPct val="20000"/>
              </a:spcBef>
              <a:buFont typeface="Arial"/>
              <a:buChar char="•"/>
              <a:defRPr sz="2000" kern="1200">
                <a:solidFill>
                  <a:schemeClr val="tx1"/>
                </a:solidFill>
                <a:latin typeface="+mn-lt"/>
                <a:ea typeface="+mn-ea"/>
                <a:cs typeface="+mn-cs"/>
              </a:defRPr>
            </a:lvl6pPr>
            <a:lvl7pPr marL="2971781" indent="-228599" algn="l" defTabSz="457197" rtl="0" eaLnBrk="1" latinLnBrk="0" hangingPunct="1">
              <a:spcBef>
                <a:spcPct val="20000"/>
              </a:spcBef>
              <a:buFont typeface="Arial"/>
              <a:buChar char="•"/>
              <a:defRPr sz="2000" kern="1200">
                <a:solidFill>
                  <a:schemeClr val="tx1"/>
                </a:solidFill>
                <a:latin typeface="+mn-lt"/>
                <a:ea typeface="+mn-ea"/>
                <a:cs typeface="+mn-cs"/>
              </a:defRPr>
            </a:lvl7pPr>
            <a:lvl8pPr marL="3428978" indent="-228599" algn="l" defTabSz="457197" rtl="0" eaLnBrk="1" latinLnBrk="0" hangingPunct="1">
              <a:spcBef>
                <a:spcPct val="20000"/>
              </a:spcBef>
              <a:buFont typeface="Arial"/>
              <a:buChar char="•"/>
              <a:defRPr sz="2000" kern="1200">
                <a:solidFill>
                  <a:schemeClr val="tx1"/>
                </a:solidFill>
                <a:latin typeface="+mn-lt"/>
                <a:ea typeface="+mn-ea"/>
                <a:cs typeface="+mn-cs"/>
              </a:defRPr>
            </a:lvl8pPr>
            <a:lvl9pPr marL="3886175" indent="-228599" algn="l" defTabSz="457197"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sz="60500" dirty="0"/>
              <a:t>5</a:t>
            </a:r>
          </a:p>
        </p:txBody>
      </p:sp>
    </p:spTree>
    <p:extLst>
      <p:ext uri="{BB962C8B-B14F-4D97-AF65-F5344CB8AC3E}">
        <p14:creationId xmlns:p14="http://schemas.microsoft.com/office/powerpoint/2010/main" val="10894281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our Work</a:t>
            </a:r>
            <a:endParaRPr lang="en-US" dirty="0"/>
          </a:p>
        </p:txBody>
      </p:sp>
      <p:sp>
        <p:nvSpPr>
          <p:cNvPr id="3" name="Content Placeholder 2"/>
          <p:cNvSpPr>
            <a:spLocks noGrp="1"/>
          </p:cNvSpPr>
          <p:nvPr>
            <p:ph idx="1"/>
          </p:nvPr>
        </p:nvSpPr>
        <p:spPr>
          <a:xfrm>
            <a:off x="576628" y="1589452"/>
            <a:ext cx="4157297" cy="4224232"/>
          </a:xfrm>
        </p:spPr>
        <p:txBody>
          <a:bodyPr/>
          <a:lstStyle/>
          <a:p>
            <a:r>
              <a:rPr lang="en-US" dirty="0">
                <a:hlinkClick r:id="rId2"/>
              </a:rPr>
              <a:t>Feeding America and Meals on Wheels America Collaborate to Solve Senior Hunger</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33962" y="723775"/>
            <a:ext cx="3912827" cy="508990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589749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solidFill>
                  <a:schemeClr val="bg1"/>
                </a:solidFill>
              </a:rPr>
              <a:t>Local Partnership </a:t>
            </a:r>
            <a:r>
              <a:rPr lang="en-US" dirty="0">
                <a:solidFill>
                  <a:schemeClr val="bg1"/>
                </a:solidFill>
              </a:rPr>
              <a:t>Toolkit  – </a:t>
            </a:r>
            <a:r>
              <a:rPr lang="en-US" dirty="0" smtClean="0">
                <a:solidFill>
                  <a:schemeClr val="bg1"/>
                </a:solidFill>
              </a:rPr>
              <a:t>Coming Soon</a:t>
            </a:r>
            <a:endParaRPr lang="en-US" dirty="0">
              <a:solidFill>
                <a:schemeClr val="bg1"/>
              </a:solidFill>
            </a:endParaRPr>
          </a:p>
        </p:txBody>
      </p:sp>
      <p:sp>
        <p:nvSpPr>
          <p:cNvPr id="4" name="Text Placeholder 3"/>
          <p:cNvSpPr>
            <a:spLocks noGrp="1"/>
          </p:cNvSpPr>
          <p:nvPr>
            <p:ph type="body" sz="quarter" idx="15"/>
          </p:nvPr>
        </p:nvSpPr>
        <p:spPr>
          <a:xfrm>
            <a:off x="563668" y="1682750"/>
            <a:ext cx="3238063" cy="2465504"/>
          </a:xfrm>
        </p:spPr>
        <p:txBody>
          <a:bodyPr>
            <a:normAutofit/>
          </a:bodyPr>
          <a:lstStyle/>
          <a:p>
            <a:pPr marL="285750" indent="-285750">
              <a:buFont typeface="Arial" panose="020B0604020202020204" pitchFamily="34" charset="0"/>
              <a:buChar char="•"/>
            </a:pPr>
            <a:r>
              <a:rPr lang="en-US" sz="2000" b="0" dirty="0"/>
              <a:t>Links and Resources</a:t>
            </a:r>
          </a:p>
          <a:p>
            <a:pPr marL="285750" indent="-285750">
              <a:buFont typeface="Arial" panose="020B0604020202020204" pitchFamily="34" charset="0"/>
              <a:buChar char="•"/>
            </a:pPr>
            <a:r>
              <a:rPr lang="en-US" sz="2000" b="0" dirty="0" smtClean="0"/>
              <a:t>Internal Case Study Summary</a:t>
            </a:r>
          </a:p>
          <a:p>
            <a:pPr marL="285750" indent="-285750">
              <a:buFont typeface="Arial" panose="020B0604020202020204" pitchFamily="34" charset="0"/>
              <a:buChar char="•"/>
            </a:pPr>
            <a:r>
              <a:rPr lang="en-US" sz="2000" b="0" dirty="0" smtClean="0"/>
              <a:t>FAQ and Partnership Guide</a:t>
            </a:r>
            <a:endParaRPr lang="en-US" sz="2000" b="0" dirty="0"/>
          </a:p>
        </p:txBody>
      </p:sp>
      <p:sp>
        <p:nvSpPr>
          <p:cNvPr id="2" name="Picture Placeholder 1"/>
          <p:cNvSpPr>
            <a:spLocks noGrp="1"/>
          </p:cNvSpPr>
          <p:nvPr>
            <p:ph type="pic" sz="quarter" idx="13"/>
          </p:nvPr>
        </p:nvSpPr>
        <p:spPr/>
      </p:sp>
      <p:pic>
        <p:nvPicPr>
          <p:cNvPr id="7" name="Picture Placeholder 5"/>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4028917" y="458788"/>
            <a:ext cx="5579539" cy="5486400"/>
          </a:xfrm>
          <a:prstGeom prst="round2DiagRect">
            <a:avLst>
              <a:gd name="adj1" fmla="val 5140"/>
              <a:gd name="adj2" fmla="val 0"/>
            </a:avLst>
          </a:prstGeom>
        </p:spPr>
      </p:pic>
    </p:spTree>
    <p:extLst>
      <p:ext uri="{BB962C8B-B14F-4D97-AF65-F5344CB8AC3E}">
        <p14:creationId xmlns:p14="http://schemas.microsoft.com/office/powerpoint/2010/main" val="23199378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cstate="email">
            <a:extLst>
              <a:ext uri="{28A0092B-C50C-407E-A947-70E740481C1C}">
                <a14:useLocalDpi xmlns:a14="http://schemas.microsoft.com/office/drawing/2010/main" val="0"/>
              </a:ext>
            </a:extLst>
          </a:blip>
          <a:srcRect/>
          <a:stretch/>
        </p:blipFill>
        <p:spPr>
          <a:xfrm>
            <a:off x="6421904" y="1080583"/>
            <a:ext cx="2677669" cy="4149785"/>
          </a:xfrm>
        </p:spPr>
      </p:pic>
      <p:sp>
        <p:nvSpPr>
          <p:cNvPr id="5" name="Text Placeholder 4"/>
          <p:cNvSpPr>
            <a:spLocks noGrp="1"/>
          </p:cNvSpPr>
          <p:nvPr>
            <p:ph type="body" sz="quarter" idx="14"/>
          </p:nvPr>
        </p:nvSpPr>
        <p:spPr>
          <a:xfrm>
            <a:off x="580386" y="718568"/>
            <a:ext cx="5212403" cy="778928"/>
          </a:xfrm>
        </p:spPr>
        <p:txBody>
          <a:bodyPr>
            <a:noAutofit/>
          </a:bodyPr>
          <a:lstStyle/>
          <a:p>
            <a:r>
              <a:rPr lang="en-US" dirty="0" smtClean="0"/>
              <a:t>JOINT POLICY SOLUTIONS TO STRENGTHEN FEDERAL NUTRITION ASSISTANCE PROGRAMS</a:t>
            </a:r>
            <a:endParaRPr lang="en-US" dirty="0"/>
          </a:p>
        </p:txBody>
      </p:sp>
      <p:sp>
        <p:nvSpPr>
          <p:cNvPr id="6" name="Text Placeholder 5"/>
          <p:cNvSpPr>
            <a:spLocks noGrp="1"/>
          </p:cNvSpPr>
          <p:nvPr>
            <p:ph type="body" sz="quarter" idx="15"/>
          </p:nvPr>
        </p:nvSpPr>
        <p:spPr>
          <a:xfrm>
            <a:off x="581026" y="1825351"/>
            <a:ext cx="5211763" cy="3867526"/>
          </a:xfrm>
        </p:spPr>
        <p:txBody>
          <a:bodyPr>
            <a:normAutofit/>
          </a:bodyPr>
          <a:lstStyle/>
          <a:p>
            <a:r>
              <a:rPr lang="en-US" b="1" dirty="0" smtClean="0"/>
              <a:t>Older Americans Act</a:t>
            </a:r>
          </a:p>
          <a:p>
            <a:pPr lvl="1"/>
            <a:r>
              <a:rPr lang="en-US" sz="2000" b="1" dirty="0" smtClean="0">
                <a:solidFill>
                  <a:schemeClr val="bg1"/>
                </a:solidFill>
              </a:rPr>
              <a:t>Reauthorization for congregate and home-delivered meals</a:t>
            </a:r>
            <a:endParaRPr lang="en-US" sz="2000" b="1" dirty="0">
              <a:solidFill>
                <a:schemeClr val="bg1"/>
              </a:solidFill>
            </a:endParaRPr>
          </a:p>
          <a:p>
            <a:r>
              <a:rPr lang="en-US" b="1" dirty="0"/>
              <a:t>Supplemental Nutrition Assistance Program (SNAP)</a:t>
            </a:r>
          </a:p>
          <a:p>
            <a:pPr lvl="1"/>
            <a:r>
              <a:rPr lang="en-US" sz="2000" b="1" dirty="0">
                <a:solidFill>
                  <a:schemeClr val="bg1"/>
                </a:solidFill>
              </a:rPr>
              <a:t>Outreach and strengthened access such as simplified applications</a:t>
            </a:r>
          </a:p>
          <a:p>
            <a:r>
              <a:rPr lang="en-US" b="1" dirty="0" smtClean="0"/>
              <a:t>Commodity Supplemental Food Program (CSFP) </a:t>
            </a:r>
          </a:p>
          <a:p>
            <a:pPr lvl="1"/>
            <a:r>
              <a:rPr lang="en-US" sz="2000" b="1" dirty="0" smtClean="0">
                <a:solidFill>
                  <a:schemeClr val="bg1"/>
                </a:solidFill>
              </a:rPr>
              <a:t>Provide funding to expand program nationwide</a:t>
            </a:r>
            <a:endParaRPr lang="en-US" sz="2000" b="1" dirty="0">
              <a:solidFill>
                <a:schemeClr val="bg1"/>
              </a:solidFill>
            </a:endParaRPr>
          </a:p>
        </p:txBody>
      </p:sp>
    </p:spTree>
    <p:extLst>
      <p:ext uri="{BB962C8B-B14F-4D97-AF65-F5344CB8AC3E}">
        <p14:creationId xmlns:p14="http://schemas.microsoft.com/office/powerpoint/2010/main" val="20905248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dirty="0" smtClean="0"/>
              <a:t>TAKE ACTION!   #</a:t>
            </a:r>
            <a:r>
              <a:rPr lang="en-US" dirty="0" err="1" smtClean="0"/>
              <a:t>SolveSeniorHunger</a:t>
            </a:r>
            <a:endParaRPr lang="en-US" dirty="0"/>
          </a:p>
        </p:txBody>
      </p:sp>
      <p:sp>
        <p:nvSpPr>
          <p:cNvPr id="6" name="Text Placeholder 5"/>
          <p:cNvSpPr>
            <a:spLocks noGrp="1"/>
          </p:cNvSpPr>
          <p:nvPr>
            <p:ph type="body" sz="quarter" idx="15"/>
          </p:nvPr>
        </p:nvSpPr>
        <p:spPr>
          <a:xfrm>
            <a:off x="580110" y="1389586"/>
            <a:ext cx="5211763" cy="4489982"/>
          </a:xfrm>
        </p:spPr>
        <p:txBody>
          <a:bodyPr>
            <a:normAutofit/>
          </a:bodyPr>
          <a:lstStyle/>
          <a:p>
            <a:pPr marL="0" indent="0">
              <a:buNone/>
            </a:pPr>
            <a:r>
              <a:rPr lang="en-US" b="1" dirty="0" smtClean="0"/>
              <a:t>May is Older Americans Month</a:t>
            </a:r>
          </a:p>
          <a:p>
            <a:r>
              <a:rPr lang="en-US" b="1" dirty="0" smtClean="0"/>
              <a:t>Engage local media</a:t>
            </a:r>
          </a:p>
          <a:p>
            <a:pPr lvl="1"/>
            <a:r>
              <a:rPr lang="en-US" sz="2000" b="1" dirty="0" smtClean="0">
                <a:solidFill>
                  <a:schemeClr val="bg1"/>
                </a:solidFill>
              </a:rPr>
              <a:t>Coordinate with fellow providers to tell the story of the public-private partnership to solve senior hunger</a:t>
            </a:r>
          </a:p>
          <a:p>
            <a:pPr marL="457197" lvl="1" indent="0">
              <a:buNone/>
            </a:pPr>
            <a:endParaRPr lang="en-US" sz="2000" b="1" dirty="0" smtClean="0">
              <a:solidFill>
                <a:schemeClr val="bg1"/>
              </a:solidFill>
            </a:endParaRPr>
          </a:p>
          <a:p>
            <a:r>
              <a:rPr lang="en-US" b="1" dirty="0" smtClean="0"/>
              <a:t>Engage elected </a:t>
            </a:r>
            <a:r>
              <a:rPr lang="en-US" b="1" dirty="0"/>
              <a:t>officials</a:t>
            </a:r>
          </a:p>
          <a:p>
            <a:pPr lvl="1"/>
            <a:r>
              <a:rPr lang="en-US" sz="2000" b="1" dirty="0">
                <a:solidFill>
                  <a:schemeClr val="bg1"/>
                </a:solidFill>
              </a:rPr>
              <a:t>Educate your members of Congress, your </a:t>
            </a:r>
            <a:r>
              <a:rPr lang="en-US" sz="2000" b="1" dirty="0" smtClean="0">
                <a:solidFill>
                  <a:schemeClr val="bg1"/>
                </a:solidFill>
              </a:rPr>
              <a:t>governor</a:t>
            </a:r>
            <a:r>
              <a:rPr lang="en-US" sz="2000" b="1" dirty="0">
                <a:solidFill>
                  <a:schemeClr val="bg1"/>
                </a:solidFill>
              </a:rPr>
              <a:t> </a:t>
            </a:r>
            <a:r>
              <a:rPr lang="en-US" sz="2000" b="1" dirty="0" smtClean="0">
                <a:solidFill>
                  <a:schemeClr val="bg1"/>
                </a:solidFill>
              </a:rPr>
              <a:t>by inviting them to visit your site. </a:t>
            </a:r>
            <a:endParaRPr lang="en-US" sz="2000" dirty="0" smtClean="0"/>
          </a:p>
          <a:p>
            <a:pPr marL="57149" indent="0">
              <a:buNone/>
            </a:pPr>
            <a:endParaRPr lang="en-US" dirty="0"/>
          </a:p>
        </p:txBody>
      </p:sp>
      <p:sp>
        <p:nvSpPr>
          <p:cNvPr id="8" name="TextBox 7"/>
          <p:cNvSpPr txBox="1"/>
          <p:nvPr/>
        </p:nvSpPr>
        <p:spPr>
          <a:xfrm>
            <a:off x="6437376" y="1458922"/>
            <a:ext cx="3157728" cy="4401205"/>
          </a:xfrm>
          <a:prstGeom prst="rect">
            <a:avLst/>
          </a:prstGeom>
          <a:noFill/>
          <a:ln w="28575">
            <a:solidFill>
              <a:schemeClr val="tx2"/>
            </a:solidFill>
          </a:ln>
        </p:spPr>
        <p:txBody>
          <a:bodyPr wrap="square" rtlCol="0">
            <a:spAutoFit/>
          </a:bodyPr>
          <a:lstStyle/>
          <a:p>
            <a:pPr algn="ctr"/>
            <a:endParaRPr lang="en-US" sz="1300" b="1" i="1" dirty="0" smtClean="0">
              <a:solidFill>
                <a:schemeClr val="tx2"/>
              </a:solidFill>
              <a:latin typeface="Arial" panose="020B0604020202020204" pitchFamily="34" charset="0"/>
              <a:cs typeface="Arial" panose="020B0604020202020204" pitchFamily="34" charset="0"/>
            </a:endParaRPr>
          </a:p>
          <a:p>
            <a:pPr algn="ctr"/>
            <a:r>
              <a:rPr lang="en-US" sz="1700" b="1" i="1" dirty="0" smtClean="0">
                <a:solidFill>
                  <a:schemeClr val="tx2"/>
                </a:solidFill>
                <a:latin typeface="Arial" panose="020B0604020202020204" pitchFamily="34" charset="0"/>
                <a:cs typeface="Arial" panose="020B0604020202020204" pitchFamily="34" charset="0"/>
              </a:rPr>
              <a:t>For more </a:t>
            </a:r>
            <a:r>
              <a:rPr lang="en-US" sz="1700" b="1" i="1" dirty="0">
                <a:solidFill>
                  <a:schemeClr val="tx2"/>
                </a:solidFill>
                <a:latin typeface="Arial" panose="020B0604020202020204" pitchFamily="34" charset="0"/>
                <a:cs typeface="Arial" panose="020B0604020202020204" pitchFamily="34" charset="0"/>
              </a:rPr>
              <a:t>i</a:t>
            </a:r>
            <a:r>
              <a:rPr lang="en-US" sz="1700" b="1" i="1" dirty="0" smtClean="0">
                <a:solidFill>
                  <a:schemeClr val="tx2"/>
                </a:solidFill>
                <a:latin typeface="Arial" panose="020B0604020202020204" pitchFamily="34" charset="0"/>
                <a:cs typeface="Arial" panose="020B0604020202020204" pitchFamily="34" charset="0"/>
              </a:rPr>
              <a:t>nformation:</a:t>
            </a:r>
            <a:endParaRPr lang="en-US" sz="1700" b="1" dirty="0" smtClean="0">
              <a:latin typeface="Arial" panose="020B0604020202020204" pitchFamily="34" charset="0"/>
              <a:cs typeface="Arial" panose="020B0604020202020204" pitchFamily="34" charset="0"/>
            </a:endParaRPr>
          </a:p>
          <a:p>
            <a:endParaRPr lang="en-US" b="1" dirty="0" smtClean="0">
              <a:latin typeface="Arial" panose="020B0604020202020204" pitchFamily="34" charset="0"/>
              <a:cs typeface="Arial" panose="020B0604020202020204" pitchFamily="34" charset="0"/>
            </a:endParaRPr>
          </a:p>
          <a:p>
            <a:r>
              <a:rPr lang="en-US" sz="1400" b="1" dirty="0" smtClean="0">
                <a:solidFill>
                  <a:schemeClr val="tx1">
                    <a:lumMod val="65000"/>
                    <a:lumOff val="35000"/>
                  </a:schemeClr>
                </a:solidFill>
                <a:latin typeface="Arial" panose="020B0604020202020204" pitchFamily="34" charset="0"/>
                <a:cs typeface="Arial" panose="020B0604020202020204" pitchFamily="34" charset="0"/>
              </a:rPr>
              <a:t>Meals on Wheels America’s Resources: </a:t>
            </a:r>
            <a:r>
              <a:rPr lang="en-US" sz="1400" dirty="0" smtClean="0">
                <a:latin typeface="Arial" panose="020B0604020202020204" pitchFamily="34" charset="0"/>
                <a:cs typeface="Arial" panose="020B0604020202020204" pitchFamily="34" charset="0"/>
                <a:hlinkClick r:id="rId2"/>
              </a:rPr>
              <a:t>http</a:t>
            </a:r>
            <a:r>
              <a:rPr lang="en-US" sz="1400" dirty="0">
                <a:latin typeface="Arial" panose="020B0604020202020204" pitchFamily="34" charset="0"/>
                <a:cs typeface="Arial" panose="020B0604020202020204" pitchFamily="34" charset="0"/>
                <a:hlinkClick r:id="rId2"/>
              </a:rPr>
              <a:t>://</a:t>
            </a:r>
            <a:r>
              <a:rPr lang="en-US" sz="1400" dirty="0" smtClean="0">
                <a:latin typeface="Arial" panose="020B0604020202020204" pitchFamily="34" charset="0"/>
                <a:cs typeface="Arial" panose="020B0604020202020204" pitchFamily="34" charset="0"/>
                <a:hlinkClick r:id="rId2"/>
              </a:rPr>
              <a:t>www.mealsonwheelsamerica.org/take-action/advocate</a:t>
            </a:r>
            <a:r>
              <a:rPr lang="en-US" sz="1400" dirty="0" smtClean="0">
                <a:latin typeface="Arial" panose="020B0604020202020204" pitchFamily="34" charset="0"/>
                <a:cs typeface="Arial" panose="020B0604020202020204" pitchFamily="34" charset="0"/>
              </a:rPr>
              <a:t> </a:t>
            </a:r>
          </a:p>
          <a:p>
            <a:endParaRPr lang="en-US" sz="1500" b="1"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r>
              <a:rPr lang="en-US" sz="1400" b="1" dirty="0">
                <a:solidFill>
                  <a:schemeClr val="tx1">
                    <a:lumMod val="65000"/>
                    <a:lumOff val="35000"/>
                  </a:schemeClr>
                </a:solidFill>
                <a:latin typeface="Arial" panose="020B0604020202020204" pitchFamily="34" charset="0"/>
                <a:cs typeface="Arial" panose="020B0604020202020204" pitchFamily="34" charset="0"/>
              </a:rPr>
              <a:t>Feeding America’s Resources </a:t>
            </a:r>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hlinkClick r:id="rId3"/>
              </a:rPr>
              <a:t>www.feedingamerica.org/solveseniorhunger</a:t>
            </a:r>
            <a:r>
              <a:rPr lang="en-US" sz="1400" dirty="0" smtClean="0">
                <a:latin typeface="Arial" panose="020B0604020202020204" pitchFamily="34" charset="0"/>
                <a:cs typeface="Arial" panose="020B0604020202020204" pitchFamily="34" charset="0"/>
              </a:rPr>
              <a:t> </a:t>
            </a:r>
            <a:endParaRPr lang="en-US" sz="1300" dirty="0" smtClean="0">
              <a:latin typeface="Arial" panose="020B0604020202020204" pitchFamily="34" charset="0"/>
              <a:cs typeface="Arial" panose="020B0604020202020204" pitchFamily="34" charset="0"/>
            </a:endParaRPr>
          </a:p>
          <a:p>
            <a:endParaRPr lang="en-US" sz="1300" dirty="0">
              <a:latin typeface="Arial" panose="020B0604020202020204" pitchFamily="34" charset="0"/>
              <a:cs typeface="Arial" panose="020B0604020202020204" pitchFamily="34" charset="0"/>
            </a:endParaRPr>
          </a:p>
          <a:p>
            <a:endParaRPr lang="en-US" sz="1300" b="1" dirty="0" smtClean="0">
              <a:latin typeface="Arial" panose="020B0604020202020204" pitchFamily="34" charset="0"/>
              <a:cs typeface="Arial" panose="020B0604020202020204" pitchFamily="34" charset="0"/>
            </a:endParaRPr>
          </a:p>
          <a:p>
            <a:r>
              <a:rPr lang="en-US" sz="1300" b="1" dirty="0" smtClean="0">
                <a:solidFill>
                  <a:schemeClr val="tx1">
                    <a:lumMod val="65000"/>
                    <a:lumOff val="35000"/>
                  </a:schemeClr>
                </a:solidFill>
                <a:latin typeface="Arial" panose="020B0604020202020204" pitchFamily="34" charset="0"/>
                <a:cs typeface="Arial" panose="020B0604020202020204" pitchFamily="34" charset="0"/>
              </a:rPr>
              <a:t>Got Questions? Contact:</a:t>
            </a:r>
          </a:p>
          <a:p>
            <a:pPr marL="285750" indent="-285750">
              <a:buFont typeface="Arial" panose="020B0604020202020204" pitchFamily="34" charset="0"/>
              <a:buChar char="•"/>
            </a:pPr>
            <a:r>
              <a:rPr lang="en-US" sz="1300" dirty="0" smtClean="0">
                <a:solidFill>
                  <a:schemeClr val="tx1">
                    <a:lumMod val="65000"/>
                    <a:lumOff val="35000"/>
                  </a:schemeClr>
                </a:solidFill>
                <a:latin typeface="Arial" panose="020B0604020202020204" pitchFamily="34" charset="0"/>
                <a:cs typeface="Arial" panose="020B0604020202020204" pitchFamily="34" charset="0"/>
              </a:rPr>
              <a:t>Erika Kelly, </a:t>
            </a:r>
            <a:r>
              <a:rPr lang="en-US" sz="1300" dirty="0" smtClean="0">
                <a:latin typeface="Arial" panose="020B0604020202020204" pitchFamily="34" charset="0"/>
                <a:cs typeface="Arial" panose="020B0604020202020204" pitchFamily="34" charset="0"/>
                <a:hlinkClick r:id="rId4"/>
              </a:rPr>
              <a:t>Erika@mealsonwheelsamerica.org</a:t>
            </a:r>
            <a:r>
              <a:rPr lang="en-US" sz="1300" dirty="0" smtClean="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dirty="0">
                <a:solidFill>
                  <a:schemeClr val="tx1">
                    <a:lumMod val="65000"/>
                    <a:lumOff val="35000"/>
                  </a:schemeClr>
                </a:solidFill>
                <a:latin typeface="Arial" panose="020B0604020202020204" pitchFamily="34" charset="0"/>
                <a:cs typeface="Arial" panose="020B0604020202020204" pitchFamily="34" charset="0"/>
              </a:rPr>
              <a:t>Eleni Towns, </a:t>
            </a:r>
            <a:r>
              <a:rPr lang="en-US" sz="1300" dirty="0" smtClean="0">
                <a:latin typeface="Arial" panose="020B0604020202020204" pitchFamily="34" charset="0"/>
                <a:cs typeface="Arial" panose="020B0604020202020204" pitchFamily="34" charset="0"/>
                <a:hlinkClick r:id="rId5"/>
              </a:rPr>
              <a:t>etowns@feedingamerica.org</a:t>
            </a:r>
            <a:endParaRPr lang="en-US" sz="1300" dirty="0">
              <a:latin typeface="Arial" panose="020B0604020202020204" pitchFamily="34" charset="0"/>
              <a:cs typeface="Arial" panose="020B0604020202020204" pitchFamily="34" charset="0"/>
            </a:endParaRPr>
          </a:p>
          <a:p>
            <a:endParaRPr lang="en-US" sz="13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5102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10632788"/>
              </p:ext>
            </p:extLst>
          </p:nvPr>
        </p:nvGraphicFramePr>
        <p:xfrm>
          <a:off x="4814483" y="401802"/>
          <a:ext cx="4846320" cy="5858886"/>
        </p:xfrm>
        <a:graphic>
          <a:graphicData uri="http://schemas.openxmlformats.org/drawingml/2006/table">
            <a:tbl>
              <a:tblPr firstRow="1" bandRow="1">
                <a:tableStyleId>{69012ECD-51FC-41F1-AA8D-1B2483CD663E}</a:tableStyleId>
              </a:tblPr>
              <a:tblGrid>
                <a:gridCol w="2425261"/>
                <a:gridCol w="2421059"/>
              </a:tblGrid>
              <a:tr h="266313">
                <a:tc>
                  <a:txBody>
                    <a:bodyPr/>
                    <a:lstStyle/>
                    <a:p>
                      <a:r>
                        <a:rPr lang="en-US" sz="1100" u="none" dirty="0" smtClean="0"/>
                        <a:t>John Kline (R-MN)</a:t>
                      </a:r>
                      <a:endParaRPr lang="en-US" sz="1100" u="none" dirty="0"/>
                    </a:p>
                  </a:txBody>
                  <a:tcPr/>
                </a:tc>
                <a:tc>
                  <a:txBody>
                    <a:bodyPr/>
                    <a:lstStyle/>
                    <a:p>
                      <a:r>
                        <a:rPr lang="en-US" sz="1100" u="none" dirty="0" smtClean="0"/>
                        <a:t>Bobby</a:t>
                      </a:r>
                      <a:r>
                        <a:rPr lang="en-US" sz="1100" u="none" baseline="0" dirty="0" smtClean="0"/>
                        <a:t> Scott (D-VA-03)</a:t>
                      </a:r>
                      <a:endParaRPr lang="en-US" sz="1100" u="none" dirty="0"/>
                    </a:p>
                  </a:txBody>
                  <a:tcPr/>
                </a:tc>
              </a:tr>
              <a:tr h="2663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u="none" dirty="0" smtClean="0"/>
                        <a:t>Joe Wilson (R-SC-02)</a:t>
                      </a:r>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Ruben E. Hinojosa (D-TX-15)</a:t>
                      </a:r>
                    </a:p>
                  </a:txBody>
                  <a:tcPr/>
                </a:tc>
              </a:tr>
              <a:tr h="2663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u="none" dirty="0" smtClean="0"/>
                        <a:t>Virginia A. Foxx (R-NC-05)</a:t>
                      </a:r>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Susan A. Davis (D-CA-53)</a:t>
                      </a:r>
                    </a:p>
                  </a:txBody>
                  <a:tcPr/>
                </a:tc>
              </a:tr>
              <a:tr h="2663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u="none" dirty="0" smtClean="0"/>
                        <a:t>Duncan D. Hunter (R-CA-50)</a:t>
                      </a:r>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Raul M. </a:t>
                      </a:r>
                      <a:r>
                        <a:rPr lang="en-US" sz="1100" u="none" dirty="0" err="1" smtClean="0"/>
                        <a:t>Grijalva</a:t>
                      </a:r>
                      <a:r>
                        <a:rPr lang="en-US" sz="1100" u="none" dirty="0" smtClean="0"/>
                        <a:t> (D-AZ-03)</a:t>
                      </a:r>
                    </a:p>
                  </a:txBody>
                  <a:tcPr/>
                </a:tc>
              </a:tr>
              <a:tr h="2663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u="none" dirty="0" smtClean="0"/>
                        <a:t>Phil Roe (R-TN-01)</a:t>
                      </a:r>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Joe Courtney (D-CT-02)</a:t>
                      </a:r>
                    </a:p>
                  </a:txBody>
                  <a:tcPr/>
                </a:tc>
              </a:tr>
              <a:tr h="2663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u="none" dirty="0" smtClean="0"/>
                        <a:t>Glenn W. Thompson (R-PA-05)</a:t>
                      </a:r>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Marcia L. Fudge (D-OH-11)</a:t>
                      </a:r>
                    </a:p>
                  </a:txBody>
                  <a:tcPr/>
                </a:tc>
              </a:tr>
              <a:tr h="2663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u="none" dirty="0" smtClean="0"/>
                        <a:t>Tim L. Walberg (R-MI-07)</a:t>
                      </a:r>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Jared Polis (D-CO-02)</a:t>
                      </a:r>
                    </a:p>
                  </a:txBody>
                  <a:tcPr/>
                </a:tc>
              </a:tr>
              <a:tr h="2663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u="none" dirty="0" smtClean="0"/>
                        <a:t>Matt Salmon (R-AZ-05)</a:t>
                      </a:r>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Gregorio K. Sablan (D-MP)</a:t>
                      </a:r>
                    </a:p>
                  </a:txBody>
                  <a:tcPr/>
                </a:tc>
              </a:tr>
              <a:tr h="2663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u="none" dirty="0" smtClean="0"/>
                        <a:t>Brett Guthrie (R-KY-02)</a:t>
                      </a:r>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Frederica S. Wilson (D-FL-24)</a:t>
                      </a:r>
                    </a:p>
                  </a:txBody>
                  <a:tcPr/>
                </a:tc>
              </a:tr>
              <a:tr h="2663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0" u="none" dirty="0" smtClean="0"/>
                        <a:t>Todd E. </a:t>
                      </a:r>
                      <a:r>
                        <a:rPr lang="en-US" sz="1100" b="0" u="none" dirty="0" err="1" smtClean="0"/>
                        <a:t>Rokita</a:t>
                      </a:r>
                      <a:r>
                        <a:rPr lang="en-US" sz="1100" b="0" u="none" dirty="0" smtClean="0"/>
                        <a:t> (R-IN-04)</a:t>
                      </a:r>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Suzanne M. </a:t>
                      </a:r>
                      <a:r>
                        <a:rPr lang="en-US" sz="1100" u="none" dirty="0" err="1" smtClean="0"/>
                        <a:t>Bonamici</a:t>
                      </a:r>
                      <a:r>
                        <a:rPr lang="en-US" sz="1100" u="none" dirty="0" smtClean="0"/>
                        <a:t> (D-OR-01)</a:t>
                      </a:r>
                    </a:p>
                  </a:txBody>
                  <a:tcPr/>
                </a:tc>
              </a:tr>
              <a:tr h="2663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u="none" dirty="0" smtClean="0"/>
                        <a:t>Lou J. Barletta (R-PA-11)</a:t>
                      </a:r>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Mark </a:t>
                      </a:r>
                      <a:r>
                        <a:rPr lang="en-US" sz="1100" u="none" dirty="0" err="1" smtClean="0"/>
                        <a:t>Pocan</a:t>
                      </a:r>
                      <a:r>
                        <a:rPr lang="en-US" sz="1100" u="none" dirty="0" smtClean="0"/>
                        <a:t> (D-WI-02)</a:t>
                      </a:r>
                    </a:p>
                  </a:txBody>
                  <a:tcPr/>
                </a:tc>
              </a:tr>
              <a:tr h="2663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u="none" dirty="0" smtClean="0"/>
                        <a:t>Joe J. Heck (R-NV-03)</a:t>
                      </a:r>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Mark A. Takano (D-CA-41)</a:t>
                      </a:r>
                    </a:p>
                  </a:txBody>
                  <a:tcPr/>
                </a:tc>
              </a:tr>
              <a:tr h="266313">
                <a:tc>
                  <a:txBody>
                    <a:bodyPr/>
                    <a:lstStyle/>
                    <a:p>
                      <a:r>
                        <a:rPr lang="en-US" sz="1100" u="none" dirty="0" smtClean="0"/>
                        <a:t>Luke Messer (R-IN-06)</a:t>
                      </a:r>
                      <a:endParaRPr lang="en-US" sz="1100" u="none" dirty="0"/>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Hakeem Jeffries (D-NY-8) </a:t>
                      </a:r>
                    </a:p>
                  </a:txBody>
                  <a:tcPr/>
                </a:tc>
              </a:tr>
              <a:tr h="26631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u="none" dirty="0" smtClean="0"/>
                        <a:t>Bradley R. Byrne (R-AL-01)</a:t>
                      </a:r>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Katherine M. Clark (D-MA-5)</a:t>
                      </a:r>
                    </a:p>
                  </a:txBody>
                  <a:tcPr/>
                </a:tc>
              </a:tr>
              <a:tr h="266313">
                <a:tc>
                  <a:txBody>
                    <a:bodyPr/>
                    <a:lstStyle/>
                    <a:p>
                      <a:r>
                        <a:rPr lang="en-US" sz="1100" b="0" u="none" dirty="0" smtClean="0"/>
                        <a:t>David Brat (R-VA-07)</a:t>
                      </a:r>
                      <a:endParaRPr lang="en-US" sz="1100" b="0" u="none" dirty="0"/>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u="none" dirty="0" smtClean="0"/>
                        <a:t>Alma Adams (D-NC-12)</a:t>
                      </a:r>
                    </a:p>
                  </a:txBody>
                  <a:tcPr/>
                </a:tc>
              </a:tr>
              <a:tr h="266313">
                <a:tc>
                  <a:txBody>
                    <a:bodyPr/>
                    <a:lstStyle/>
                    <a:p>
                      <a:r>
                        <a:rPr lang="en-US" sz="1100" u="none" dirty="0" smtClean="0"/>
                        <a:t>Buddy</a:t>
                      </a:r>
                      <a:r>
                        <a:rPr lang="en-US" sz="1100" u="none" baseline="0" dirty="0" smtClean="0"/>
                        <a:t> Carter (R-GA-01)</a:t>
                      </a:r>
                      <a:endParaRPr lang="en-US" sz="1100" u="none" dirty="0"/>
                    </a:p>
                  </a:txBody>
                  <a:tcPr/>
                </a:tc>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100" i="0" u="none" dirty="0" smtClean="0"/>
                        <a:t>Mark </a:t>
                      </a:r>
                      <a:r>
                        <a:rPr lang="en-US" sz="1100" i="0" u="none" dirty="0" err="1" smtClean="0"/>
                        <a:t>DeSaulnier</a:t>
                      </a:r>
                      <a:r>
                        <a:rPr lang="en-US" sz="1100" i="0" u="none" dirty="0" smtClean="0"/>
                        <a:t> (D-CA-11)</a:t>
                      </a:r>
                    </a:p>
                  </a:txBody>
                  <a:tcPr/>
                </a:tc>
              </a:tr>
              <a:tr h="266313">
                <a:tc>
                  <a:txBody>
                    <a:bodyPr/>
                    <a:lstStyle/>
                    <a:p>
                      <a:r>
                        <a:rPr lang="en-US" sz="1100" u="none" dirty="0" smtClean="0"/>
                        <a:t>Michael Bishop (R-Mi-08)</a:t>
                      </a:r>
                      <a:endParaRPr lang="en-US" sz="1100" u="none" dirty="0"/>
                    </a:p>
                  </a:txBody>
                  <a:tcPr/>
                </a:tc>
                <a:tc>
                  <a:txBody>
                    <a:bodyPr/>
                    <a:lstStyle/>
                    <a:p>
                      <a:endParaRPr lang="en-US" sz="1100" u="none" dirty="0"/>
                    </a:p>
                  </a:txBody>
                  <a:tcPr/>
                </a:tc>
              </a:tr>
              <a:tr h="266313">
                <a:tc>
                  <a:txBody>
                    <a:bodyPr/>
                    <a:lstStyle/>
                    <a:p>
                      <a:r>
                        <a:rPr lang="en-US" sz="1100" u="none" dirty="0" smtClean="0"/>
                        <a:t>Glenn </a:t>
                      </a:r>
                      <a:r>
                        <a:rPr lang="en-US" sz="1100" u="none" dirty="0" err="1" smtClean="0"/>
                        <a:t>Grothman</a:t>
                      </a:r>
                      <a:r>
                        <a:rPr lang="en-US" sz="1100" u="none" dirty="0" smtClean="0"/>
                        <a:t> (R-WI-06)</a:t>
                      </a:r>
                      <a:endParaRPr lang="en-US" sz="1100" u="none" dirty="0"/>
                    </a:p>
                  </a:txBody>
                  <a:tcPr/>
                </a:tc>
                <a:tc>
                  <a:txBody>
                    <a:bodyPr/>
                    <a:lstStyle/>
                    <a:p>
                      <a:endParaRPr lang="en-US" sz="1100" u="none" dirty="0"/>
                    </a:p>
                  </a:txBody>
                  <a:tcPr/>
                </a:tc>
              </a:tr>
              <a:tr h="266313">
                <a:tc>
                  <a:txBody>
                    <a:bodyPr/>
                    <a:lstStyle/>
                    <a:p>
                      <a:r>
                        <a:rPr lang="en-US" sz="1100" u="none" dirty="0" smtClean="0"/>
                        <a:t>Steve Russell (R-OK-06)</a:t>
                      </a:r>
                      <a:endParaRPr lang="en-US" sz="1100" u="none" dirty="0"/>
                    </a:p>
                  </a:txBody>
                  <a:tcPr/>
                </a:tc>
                <a:tc>
                  <a:txBody>
                    <a:bodyPr/>
                    <a:lstStyle/>
                    <a:p>
                      <a:endParaRPr lang="en-US" sz="1100" u="none" dirty="0"/>
                    </a:p>
                  </a:txBody>
                  <a:tcPr/>
                </a:tc>
              </a:tr>
              <a:tr h="266313">
                <a:tc>
                  <a:txBody>
                    <a:bodyPr/>
                    <a:lstStyle/>
                    <a:p>
                      <a:r>
                        <a:rPr lang="en-US" sz="1100" u="none" dirty="0" smtClean="0"/>
                        <a:t>Carlos </a:t>
                      </a:r>
                      <a:r>
                        <a:rPr lang="en-US" sz="1100" u="none" dirty="0" err="1" smtClean="0"/>
                        <a:t>Curbelo</a:t>
                      </a:r>
                      <a:r>
                        <a:rPr lang="en-US" sz="1100" u="none" dirty="0" smtClean="0"/>
                        <a:t> (R-FL-26)</a:t>
                      </a:r>
                      <a:endParaRPr lang="en-US" sz="1100" u="none" dirty="0"/>
                    </a:p>
                  </a:txBody>
                  <a:tcPr/>
                </a:tc>
                <a:tc>
                  <a:txBody>
                    <a:bodyPr/>
                    <a:lstStyle/>
                    <a:p>
                      <a:endParaRPr lang="en-US" sz="1100" u="none" dirty="0"/>
                    </a:p>
                  </a:txBody>
                  <a:tcPr/>
                </a:tc>
              </a:tr>
              <a:tr h="266313">
                <a:tc>
                  <a:txBody>
                    <a:bodyPr/>
                    <a:lstStyle/>
                    <a:p>
                      <a:r>
                        <a:rPr lang="en-US" sz="1100" u="none" dirty="0" smtClean="0"/>
                        <a:t>Elise </a:t>
                      </a:r>
                      <a:r>
                        <a:rPr lang="en-US" sz="1100" u="none" dirty="0" err="1" smtClean="0"/>
                        <a:t>Stefanik</a:t>
                      </a:r>
                      <a:r>
                        <a:rPr lang="en-US" sz="1100" u="none" dirty="0" smtClean="0"/>
                        <a:t> (R-NY-21)</a:t>
                      </a:r>
                      <a:endParaRPr lang="en-US" sz="1100" u="none" dirty="0"/>
                    </a:p>
                  </a:txBody>
                  <a:tcPr/>
                </a:tc>
                <a:tc>
                  <a:txBody>
                    <a:bodyPr/>
                    <a:lstStyle/>
                    <a:p>
                      <a:endParaRPr lang="en-US" sz="1100" u="none" dirty="0"/>
                    </a:p>
                  </a:txBody>
                  <a:tcPr/>
                </a:tc>
              </a:tr>
              <a:tr h="266313">
                <a:tc>
                  <a:txBody>
                    <a:bodyPr/>
                    <a:lstStyle/>
                    <a:p>
                      <a:r>
                        <a:rPr lang="en-US" sz="1100" u="none" dirty="0" smtClean="0"/>
                        <a:t>Rick Allen (R-GA-12)</a:t>
                      </a:r>
                      <a:endParaRPr lang="en-US" sz="1100" u="none" dirty="0"/>
                    </a:p>
                  </a:txBody>
                  <a:tcPr/>
                </a:tc>
                <a:tc>
                  <a:txBody>
                    <a:bodyPr/>
                    <a:lstStyle/>
                    <a:p>
                      <a:endParaRPr lang="en-US" sz="1100" u="none" dirty="0"/>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099737126"/>
              </p:ext>
            </p:extLst>
          </p:nvPr>
        </p:nvGraphicFramePr>
        <p:xfrm>
          <a:off x="290332" y="1483574"/>
          <a:ext cx="3913823" cy="3544720"/>
        </p:xfrm>
        <a:graphic>
          <a:graphicData uri="http://schemas.openxmlformats.org/drawingml/2006/table">
            <a:tbl>
              <a:tblPr firstRow="1" bandRow="1">
                <a:tableStyleId>{69012ECD-51FC-41F1-AA8D-1B2483CD663E}</a:tableStyleId>
              </a:tblPr>
              <a:tblGrid>
                <a:gridCol w="1978914"/>
                <a:gridCol w="1934909"/>
              </a:tblGrid>
              <a:tr h="299608">
                <a:tc>
                  <a:txBody>
                    <a:bodyPr/>
                    <a:lstStyle/>
                    <a:p>
                      <a:r>
                        <a:rPr lang="en-US" sz="1200" u="none" dirty="0" smtClean="0"/>
                        <a:t>Lamar</a:t>
                      </a:r>
                      <a:r>
                        <a:rPr lang="en-US" sz="1200" u="none" baseline="0" dirty="0" smtClean="0"/>
                        <a:t> Alexander</a:t>
                      </a:r>
                      <a:r>
                        <a:rPr lang="en-US" sz="1200" u="none" dirty="0" smtClean="0"/>
                        <a:t> (R-TN)</a:t>
                      </a:r>
                      <a:endParaRPr lang="en-US" sz="1200" u="none" dirty="0"/>
                    </a:p>
                  </a:txBody>
                  <a:tcPr/>
                </a:tc>
                <a:tc>
                  <a:txBody>
                    <a:bodyPr/>
                    <a:lstStyle/>
                    <a:p>
                      <a:r>
                        <a:rPr lang="en-US" sz="1200" u="none" baseline="0" dirty="0" smtClean="0"/>
                        <a:t>Patty Murray (D-WA)</a:t>
                      </a:r>
                      <a:endParaRPr lang="en-US" sz="1200" u="none" dirty="0"/>
                    </a:p>
                  </a:txBody>
                  <a:tcPr/>
                </a:tc>
              </a:tr>
              <a:tr h="299608">
                <a:tc>
                  <a:txBody>
                    <a:bodyPr/>
                    <a:lstStyle/>
                    <a:p>
                      <a:r>
                        <a:rPr lang="en-US" sz="1200" u="none" baseline="0" dirty="0" smtClean="0"/>
                        <a:t>Mike Enzi (R-WY)</a:t>
                      </a:r>
                      <a:endParaRPr lang="en-US" sz="1200" u="none" dirty="0"/>
                    </a:p>
                  </a:txBody>
                  <a:tcPr/>
                </a:tc>
                <a:tc>
                  <a:txBody>
                    <a:bodyPr/>
                    <a:lstStyle/>
                    <a:p>
                      <a:r>
                        <a:rPr lang="en-US" sz="1200" u="none" baseline="0" dirty="0" smtClean="0"/>
                        <a:t>Barbara Mikulski (D-MD)</a:t>
                      </a:r>
                      <a:endParaRPr lang="en-US" sz="1200" u="none" dirty="0"/>
                    </a:p>
                  </a:txBody>
                  <a:tcPr/>
                </a:tc>
              </a:tr>
              <a:tr h="299608">
                <a:tc>
                  <a:txBody>
                    <a:bodyPr/>
                    <a:lstStyle/>
                    <a:p>
                      <a:r>
                        <a:rPr lang="en-US" sz="1200" u="none" dirty="0" smtClean="0"/>
                        <a:t>Richard</a:t>
                      </a:r>
                      <a:r>
                        <a:rPr lang="en-US" sz="1200" u="none" baseline="0" dirty="0" smtClean="0"/>
                        <a:t> Burr</a:t>
                      </a:r>
                      <a:r>
                        <a:rPr lang="en-US" sz="1200" u="none" dirty="0" smtClean="0"/>
                        <a:t> (R-NC)</a:t>
                      </a:r>
                      <a:endParaRPr lang="en-US" sz="1200" u="none" dirty="0"/>
                    </a:p>
                  </a:txBody>
                  <a:tcPr/>
                </a:tc>
                <a:tc>
                  <a:txBody>
                    <a:bodyPr/>
                    <a:lstStyle/>
                    <a:p>
                      <a:r>
                        <a:rPr lang="en-US" sz="1200" u="none" baseline="0" dirty="0" smtClean="0"/>
                        <a:t>Bernie Sanders (D-VT)</a:t>
                      </a:r>
                      <a:endParaRPr lang="en-US" sz="1200" u="none" dirty="0"/>
                    </a:p>
                  </a:txBody>
                  <a:tcPr/>
                </a:tc>
              </a:tr>
              <a:tr h="299608">
                <a:tc>
                  <a:txBody>
                    <a:bodyPr/>
                    <a:lstStyle/>
                    <a:p>
                      <a:r>
                        <a:rPr lang="en-US" sz="1200" u="none" dirty="0" smtClean="0"/>
                        <a:t>Johnny</a:t>
                      </a:r>
                      <a:r>
                        <a:rPr lang="en-US" sz="1200" u="none" baseline="0" dirty="0" smtClean="0"/>
                        <a:t> Isakson</a:t>
                      </a:r>
                      <a:r>
                        <a:rPr lang="en-US" sz="1200" u="none" dirty="0" smtClean="0"/>
                        <a:t> (R-GA)</a:t>
                      </a:r>
                      <a:endParaRPr lang="en-US" sz="1200" u="none" dirty="0"/>
                    </a:p>
                  </a:txBody>
                  <a:tcPr/>
                </a:tc>
                <a:tc>
                  <a:txBody>
                    <a:bodyPr/>
                    <a:lstStyle/>
                    <a:p>
                      <a:r>
                        <a:rPr lang="en-US" sz="1200" u="none" dirty="0" smtClean="0"/>
                        <a:t>Al</a:t>
                      </a:r>
                      <a:r>
                        <a:rPr lang="en-US" sz="1200" u="none" baseline="0" dirty="0" smtClean="0"/>
                        <a:t> Franken</a:t>
                      </a:r>
                      <a:r>
                        <a:rPr lang="en-US" sz="1200" u="none" dirty="0" smtClean="0"/>
                        <a:t> (D-MN)</a:t>
                      </a:r>
                      <a:endParaRPr lang="en-US" sz="1200" u="none" dirty="0"/>
                    </a:p>
                  </a:txBody>
                  <a:tcPr/>
                </a:tc>
              </a:tr>
              <a:tr h="299608">
                <a:tc>
                  <a:txBody>
                    <a:bodyPr/>
                    <a:lstStyle/>
                    <a:p>
                      <a:r>
                        <a:rPr lang="en-US" sz="1200" u="none" baseline="0" dirty="0" smtClean="0"/>
                        <a:t>Rand Paul (R-KY)</a:t>
                      </a:r>
                      <a:endParaRPr lang="en-US" sz="1200" u="none" dirty="0"/>
                    </a:p>
                  </a:txBody>
                  <a:tcPr/>
                </a:tc>
                <a:tc>
                  <a:txBody>
                    <a:bodyPr/>
                    <a:lstStyle/>
                    <a:p>
                      <a:r>
                        <a:rPr lang="en-US" sz="1200" u="none" dirty="0" smtClean="0"/>
                        <a:t>Michael</a:t>
                      </a:r>
                      <a:r>
                        <a:rPr lang="en-US" sz="1200" u="none" baseline="0" dirty="0" smtClean="0"/>
                        <a:t> Bennet</a:t>
                      </a:r>
                      <a:r>
                        <a:rPr lang="en-US" sz="1200" u="none" dirty="0" smtClean="0"/>
                        <a:t> (D-CO)</a:t>
                      </a:r>
                      <a:endParaRPr lang="en-US" sz="1200" u="none" dirty="0"/>
                    </a:p>
                  </a:txBody>
                  <a:tcPr/>
                </a:tc>
              </a:tr>
              <a:tr h="299608">
                <a:tc>
                  <a:txBody>
                    <a:bodyPr/>
                    <a:lstStyle/>
                    <a:p>
                      <a:r>
                        <a:rPr lang="en-US" sz="1200" u="none" baseline="0" dirty="0" smtClean="0"/>
                        <a:t>Susan Collins </a:t>
                      </a:r>
                      <a:r>
                        <a:rPr lang="en-US" sz="1200" u="none" dirty="0" smtClean="0"/>
                        <a:t>(R-ME)</a:t>
                      </a:r>
                      <a:endParaRPr lang="en-US" sz="1200" u="none" dirty="0"/>
                    </a:p>
                  </a:txBody>
                  <a:tcPr/>
                </a:tc>
                <a:tc>
                  <a:txBody>
                    <a:bodyPr/>
                    <a:lstStyle/>
                    <a:p>
                      <a:r>
                        <a:rPr lang="en-US" sz="1200" u="none" dirty="0" smtClean="0"/>
                        <a:t>Sheldon</a:t>
                      </a:r>
                      <a:r>
                        <a:rPr lang="en-US" sz="1200" u="none" baseline="0" dirty="0" smtClean="0"/>
                        <a:t> Whitehouse</a:t>
                      </a:r>
                      <a:r>
                        <a:rPr lang="en-US" sz="1200" u="none" dirty="0" smtClean="0"/>
                        <a:t> (D-RI)</a:t>
                      </a:r>
                      <a:endParaRPr lang="en-US" sz="1200" u="none" dirty="0"/>
                    </a:p>
                  </a:txBody>
                  <a:tcPr/>
                </a:tc>
              </a:tr>
              <a:tr h="299608">
                <a:tc>
                  <a:txBody>
                    <a:bodyPr/>
                    <a:lstStyle/>
                    <a:p>
                      <a:r>
                        <a:rPr lang="en-US" sz="1200" u="none" baseline="0" dirty="0" smtClean="0"/>
                        <a:t>Lisa Murkowski (R-AK)</a:t>
                      </a:r>
                      <a:endParaRPr lang="en-US" sz="1200" u="none" dirty="0"/>
                    </a:p>
                  </a:txBody>
                  <a:tcPr/>
                </a:tc>
                <a:tc>
                  <a:txBody>
                    <a:bodyPr/>
                    <a:lstStyle/>
                    <a:p>
                      <a:r>
                        <a:rPr lang="en-US" sz="1200" u="none" dirty="0" smtClean="0"/>
                        <a:t>Chris</a:t>
                      </a:r>
                      <a:r>
                        <a:rPr lang="en-US" sz="1200" u="none" baseline="0" dirty="0" smtClean="0"/>
                        <a:t> Murphy</a:t>
                      </a:r>
                      <a:r>
                        <a:rPr lang="en-US" sz="1200" u="none" dirty="0" smtClean="0"/>
                        <a:t> (D-CT)</a:t>
                      </a:r>
                      <a:endParaRPr lang="en-US" sz="1200" u="none" dirty="0"/>
                    </a:p>
                  </a:txBody>
                  <a:tcPr/>
                </a:tc>
              </a:tr>
              <a:tr h="299608">
                <a:tc>
                  <a:txBody>
                    <a:bodyPr/>
                    <a:lstStyle/>
                    <a:p>
                      <a:r>
                        <a:rPr lang="en-US" sz="1200" u="none" dirty="0" smtClean="0"/>
                        <a:t>Mark</a:t>
                      </a:r>
                      <a:r>
                        <a:rPr lang="en-US" sz="1200" u="none" baseline="0" dirty="0" smtClean="0"/>
                        <a:t> Kirk</a:t>
                      </a:r>
                      <a:r>
                        <a:rPr lang="en-US" sz="1200" u="none" dirty="0" smtClean="0"/>
                        <a:t> (R-IL)</a:t>
                      </a:r>
                      <a:endParaRPr lang="en-US" sz="1200" u="none" dirty="0"/>
                    </a:p>
                  </a:txBody>
                  <a:tcPr/>
                </a:tc>
                <a:tc>
                  <a:txBody>
                    <a:bodyPr/>
                    <a:lstStyle/>
                    <a:p>
                      <a:r>
                        <a:rPr lang="en-US" sz="1200" u="none" dirty="0" smtClean="0"/>
                        <a:t>Elizabeth</a:t>
                      </a:r>
                      <a:r>
                        <a:rPr lang="en-US" sz="1200" u="none" baseline="0" dirty="0" smtClean="0"/>
                        <a:t> Warren</a:t>
                      </a:r>
                      <a:r>
                        <a:rPr lang="en-US" sz="1200" u="none" dirty="0" smtClean="0"/>
                        <a:t> (D-MA)</a:t>
                      </a:r>
                      <a:endParaRPr lang="en-US" sz="1200" u="none" dirty="0"/>
                    </a:p>
                  </a:txBody>
                  <a:tcPr/>
                </a:tc>
              </a:tr>
              <a:tr h="299608">
                <a:tc>
                  <a:txBody>
                    <a:bodyPr/>
                    <a:lstStyle/>
                    <a:p>
                      <a:r>
                        <a:rPr lang="en-US" sz="1200" u="none" baseline="0" dirty="0" smtClean="0"/>
                        <a:t>Tim Scott (R-SC)</a:t>
                      </a:r>
                      <a:endParaRPr lang="en-US" sz="1200" u="none" dirty="0"/>
                    </a:p>
                  </a:txBody>
                  <a:tcPr/>
                </a:tc>
                <a:tc>
                  <a:txBody>
                    <a:bodyPr/>
                    <a:lstStyle/>
                    <a:p>
                      <a:endParaRPr lang="en-US" sz="1200" u="none" dirty="0"/>
                    </a:p>
                  </a:txBody>
                  <a:tcPr/>
                </a:tc>
              </a:tr>
              <a:tr h="299608">
                <a:tc>
                  <a:txBody>
                    <a:bodyPr/>
                    <a:lstStyle/>
                    <a:p>
                      <a:r>
                        <a:rPr lang="en-US" sz="1200" u="none" dirty="0" smtClean="0"/>
                        <a:t>Orrin</a:t>
                      </a:r>
                      <a:r>
                        <a:rPr lang="en-US" sz="1200" u="none" baseline="0" dirty="0" smtClean="0"/>
                        <a:t> Hatch</a:t>
                      </a:r>
                      <a:r>
                        <a:rPr lang="en-US" sz="1200" u="none" dirty="0" smtClean="0"/>
                        <a:t> (R-UT)</a:t>
                      </a:r>
                      <a:endParaRPr lang="en-US" sz="1200" u="none" dirty="0"/>
                    </a:p>
                  </a:txBody>
                  <a:tcPr/>
                </a:tc>
                <a:tc>
                  <a:txBody>
                    <a:bodyPr/>
                    <a:lstStyle/>
                    <a:p>
                      <a:endParaRPr lang="en-US" sz="1200" u="none" dirty="0"/>
                    </a:p>
                  </a:txBody>
                  <a:tcPr/>
                </a:tc>
              </a:tr>
              <a:tr h="149804">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200" u="none" baseline="0" dirty="0" smtClean="0"/>
                        <a:t>Pat Roberts (</a:t>
                      </a:r>
                      <a:r>
                        <a:rPr lang="en-US" sz="1200" u="none" baseline="0" smtClean="0"/>
                        <a:t>R-KS)</a:t>
                      </a:r>
                      <a:endParaRPr lang="en-US" sz="1200" u="none" baseline="0" dirty="0" smtClean="0"/>
                    </a:p>
                  </a:txBody>
                  <a:tcPr/>
                </a:tc>
                <a:tc>
                  <a:txBody>
                    <a:bodyPr/>
                    <a:lstStyle/>
                    <a:p>
                      <a:endParaRPr lang="en-US" sz="1200" u="none" dirty="0"/>
                    </a:p>
                  </a:txBody>
                  <a:tcPr/>
                </a:tc>
              </a:tr>
              <a:tr h="149804">
                <a:tc>
                  <a:txBody>
                    <a:bodyPr/>
                    <a:lstStyle/>
                    <a:p>
                      <a:pPr marL="0" marR="0" indent="0" algn="l" defTabSz="457197" rtl="0" eaLnBrk="1" fontAlgn="auto" latinLnBrk="0" hangingPunct="1">
                        <a:lnSpc>
                          <a:spcPct val="100000"/>
                        </a:lnSpc>
                        <a:spcBef>
                          <a:spcPts val="0"/>
                        </a:spcBef>
                        <a:spcAft>
                          <a:spcPts val="0"/>
                        </a:spcAft>
                        <a:buClrTx/>
                        <a:buSzTx/>
                        <a:buFontTx/>
                        <a:buNone/>
                        <a:tabLst/>
                        <a:defRPr/>
                      </a:pPr>
                      <a:r>
                        <a:rPr lang="en-US" sz="1200" u="none" baseline="0" dirty="0" smtClean="0"/>
                        <a:t>Bill Cassidy (R-LA)</a:t>
                      </a:r>
                    </a:p>
                  </a:txBody>
                  <a:tcPr/>
                </a:tc>
                <a:tc>
                  <a:txBody>
                    <a:bodyPr/>
                    <a:lstStyle/>
                    <a:p>
                      <a:endParaRPr lang="en-US" sz="1200" u="none" dirty="0"/>
                    </a:p>
                  </a:txBody>
                  <a:tcPr/>
                </a:tc>
              </a:tr>
            </a:tbl>
          </a:graphicData>
        </a:graphic>
      </p:graphicFrame>
      <p:sp>
        <p:nvSpPr>
          <p:cNvPr id="5" name="Content Placeholder 2"/>
          <p:cNvSpPr txBox="1">
            <a:spLocks/>
          </p:cNvSpPr>
          <p:nvPr/>
        </p:nvSpPr>
        <p:spPr>
          <a:xfrm>
            <a:off x="30365" y="1026249"/>
            <a:ext cx="4297679" cy="4610526"/>
          </a:xfrm>
          <a:prstGeom prst="rect">
            <a:avLst/>
          </a:prstGeom>
        </p:spPr>
        <p:txBody>
          <a:bodyPr>
            <a:norm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b="1" dirty="0" smtClean="0">
                <a:solidFill>
                  <a:schemeClr val="accent5"/>
                </a:solidFill>
              </a:rPr>
              <a:t>Senate HELP Committee</a:t>
            </a:r>
            <a:endParaRPr lang="en-US" b="1" dirty="0">
              <a:solidFill>
                <a:schemeClr val="accent5"/>
              </a:solidFill>
            </a:endParaRPr>
          </a:p>
        </p:txBody>
      </p:sp>
      <p:sp>
        <p:nvSpPr>
          <p:cNvPr id="6" name="Content Placeholder 2"/>
          <p:cNvSpPr txBox="1">
            <a:spLocks/>
          </p:cNvSpPr>
          <p:nvPr/>
        </p:nvSpPr>
        <p:spPr>
          <a:xfrm>
            <a:off x="4814483" y="22540"/>
            <a:ext cx="4846320" cy="35872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rgbClr val="F7941D"/>
              </a:buClr>
              <a:buFont typeface="Arial"/>
              <a:buChar char="•"/>
              <a:defRPr sz="2000" kern="1200" baseline="0">
                <a:solidFill>
                  <a:schemeClr val="accent6"/>
                </a:solidFill>
                <a:latin typeface="Arial"/>
                <a:ea typeface="+mn-ea"/>
                <a:cs typeface="Arial"/>
              </a:defRPr>
            </a:lvl1pPr>
            <a:lvl2pPr marL="742950" indent="-285750" algn="l" defTabSz="457200" rtl="0" eaLnBrk="1" latinLnBrk="0" hangingPunct="1">
              <a:spcBef>
                <a:spcPct val="20000"/>
              </a:spcBef>
              <a:buClr>
                <a:srgbClr val="F7941D"/>
              </a:buClr>
              <a:buFont typeface="Arial"/>
              <a:buChar char="–"/>
              <a:defRPr sz="1800" kern="1200">
                <a:solidFill>
                  <a:schemeClr val="accent6"/>
                </a:solidFill>
                <a:latin typeface="Arial"/>
                <a:ea typeface="+mn-ea"/>
                <a:cs typeface="Arial"/>
              </a:defRPr>
            </a:lvl2pPr>
            <a:lvl3pPr marL="1143000" indent="-228600" algn="l" defTabSz="457200" rtl="0" eaLnBrk="1" latinLnBrk="0" hangingPunct="1">
              <a:spcBef>
                <a:spcPct val="20000"/>
              </a:spcBef>
              <a:buClr>
                <a:srgbClr val="F7941D"/>
              </a:buClr>
              <a:buFont typeface="Arial"/>
              <a:buChar char="•"/>
              <a:defRPr sz="1800" kern="1200">
                <a:solidFill>
                  <a:schemeClr val="accent6"/>
                </a:solidFill>
                <a:latin typeface="Arial"/>
                <a:ea typeface="+mn-ea"/>
                <a:cs typeface="Arial"/>
              </a:defRPr>
            </a:lvl3pPr>
            <a:lvl4pPr marL="1600200" indent="-228600" algn="l" defTabSz="457200" rtl="0" eaLnBrk="1" latinLnBrk="0" hangingPunct="1">
              <a:spcBef>
                <a:spcPct val="20000"/>
              </a:spcBef>
              <a:buClr>
                <a:srgbClr val="F7941D"/>
              </a:buClr>
              <a:buFont typeface="Arial"/>
              <a:buChar char="–"/>
              <a:defRPr sz="1800" kern="1200">
                <a:solidFill>
                  <a:schemeClr val="accent6"/>
                </a:solidFill>
                <a:latin typeface="Arial"/>
                <a:ea typeface="+mn-ea"/>
                <a:cs typeface="Arial"/>
              </a:defRPr>
            </a:lvl4pPr>
            <a:lvl5pPr marL="2057400" indent="-228600" algn="l" defTabSz="457200" rtl="0" eaLnBrk="1" latinLnBrk="0" hangingPunct="1">
              <a:spcBef>
                <a:spcPct val="20000"/>
              </a:spcBef>
              <a:buClr>
                <a:srgbClr val="F7941D"/>
              </a:buClr>
              <a:buFont typeface="Arial"/>
              <a:buChar char="»"/>
              <a:defRPr sz="1800" kern="1200">
                <a:solidFill>
                  <a:schemeClr val="accent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smtClean="0">
                <a:solidFill>
                  <a:schemeClr val="accent5"/>
                </a:solidFill>
              </a:rPr>
              <a:t>House Education &amp; Workforce</a:t>
            </a:r>
          </a:p>
          <a:p>
            <a:endParaRPr lang="en-US" dirty="0"/>
          </a:p>
        </p:txBody>
      </p:sp>
      <p:sp>
        <p:nvSpPr>
          <p:cNvPr id="8" name="Title 1"/>
          <p:cNvSpPr txBox="1">
            <a:spLocks/>
          </p:cNvSpPr>
          <p:nvPr/>
        </p:nvSpPr>
        <p:spPr>
          <a:xfrm>
            <a:off x="290332" y="186746"/>
            <a:ext cx="3913823" cy="559087"/>
          </a:xfrm>
          <a:prstGeom prst="roundRect">
            <a:avLst/>
          </a:prstGeom>
          <a:solidFill>
            <a:schemeClr val="accent5"/>
          </a:solidFill>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t" anchorCtr="0">
            <a:normAutofit/>
          </a:bodyPr>
          <a:lstStyle>
            <a:lvl1pPr algn="l" defTabSz="457200" rtl="0" eaLnBrk="1" latinLnBrk="0" hangingPunct="1">
              <a:lnSpc>
                <a:spcPct val="90000"/>
              </a:lnSpc>
              <a:spcBef>
                <a:spcPct val="0"/>
              </a:spcBef>
              <a:buNone/>
              <a:defRPr sz="2200" b="1" kern="1200" spc="-70">
                <a:solidFill>
                  <a:srgbClr val="F7941D"/>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dirty="0" smtClean="0"/>
              <a:t>Congressional Targets</a:t>
            </a:r>
            <a:endParaRPr lang="en-US" sz="2800" dirty="0"/>
          </a:p>
        </p:txBody>
      </p:sp>
    </p:spTree>
    <p:extLst>
      <p:ext uri="{BB962C8B-B14F-4D97-AF65-F5344CB8AC3E}">
        <p14:creationId xmlns:p14="http://schemas.microsoft.com/office/powerpoint/2010/main" val="27798823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Klein_142618-1810.jpg"/>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a:xfrm>
            <a:off x="-1" y="0"/>
            <a:ext cx="10058401" cy="6400800"/>
          </a:xfrm>
          <a:prstGeom prst="rect">
            <a:avLst/>
          </a:prstGeom>
        </p:spPr>
      </p:pic>
      <p:grpSp>
        <p:nvGrpSpPr>
          <p:cNvPr id="13" name="Group 12"/>
          <p:cNvGrpSpPr/>
          <p:nvPr/>
        </p:nvGrpSpPr>
        <p:grpSpPr>
          <a:xfrm>
            <a:off x="6363117" y="928913"/>
            <a:ext cx="3485935" cy="4953271"/>
            <a:chOff x="462373" y="928914"/>
            <a:chExt cx="2712771" cy="4572000"/>
          </a:xfrm>
        </p:grpSpPr>
        <p:sp>
          <p:nvSpPr>
            <p:cNvPr id="4" name="Round Diagonal Corner Rectangle 3"/>
            <p:cNvSpPr/>
            <p:nvPr/>
          </p:nvSpPr>
          <p:spPr>
            <a:xfrm>
              <a:off x="462373" y="928914"/>
              <a:ext cx="2712771" cy="4572000"/>
            </a:xfrm>
            <a:prstGeom prst="round2DiagRect">
              <a:avLst>
                <a:gd name="adj1" fmla="val 9444"/>
                <a:gd name="adj2" fmla="val 0"/>
              </a:avLst>
            </a:prstGeom>
            <a:solidFill>
              <a:srgbClr val="BFD7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462373" y="1422604"/>
              <a:ext cx="2712771" cy="387798"/>
            </a:xfrm>
            <a:prstGeom prst="rect">
              <a:avLst/>
            </a:prstGeom>
            <a:noFill/>
          </p:spPr>
          <p:txBody>
            <a:bodyPr wrap="square" rtlCol="0">
              <a:spAutoFit/>
            </a:bodyPr>
            <a:lstStyle/>
            <a:p>
              <a:pPr algn="ctr">
                <a:lnSpc>
                  <a:spcPct val="80000"/>
                </a:lnSpc>
              </a:pPr>
              <a:r>
                <a:rPr lang="en-US" sz="2400" b="1" cap="all" spc="-80" dirty="0" smtClean="0">
                  <a:solidFill>
                    <a:srgbClr val="FFFFFF"/>
                  </a:solidFill>
                  <a:latin typeface="Arial"/>
                  <a:cs typeface="Arial"/>
                </a:rPr>
                <a:t>THANK YOU!</a:t>
              </a:r>
            </a:p>
          </p:txBody>
        </p:sp>
        <p:cxnSp>
          <p:nvCxnSpPr>
            <p:cNvPr id="9" name="Straight Connector 8"/>
            <p:cNvCxnSpPr/>
            <p:nvPr/>
          </p:nvCxnSpPr>
          <p:spPr>
            <a:xfrm>
              <a:off x="884359" y="1213507"/>
              <a:ext cx="1868799"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 name="Round Diagonal Corner Rectangle 11"/>
          <p:cNvSpPr/>
          <p:nvPr/>
        </p:nvSpPr>
        <p:spPr>
          <a:xfrm>
            <a:off x="6682339" y="4470260"/>
            <a:ext cx="2842637" cy="1122025"/>
          </a:xfrm>
          <a:prstGeom prst="round2DiagRect">
            <a:avLst>
              <a:gd name="adj1" fmla="val 8401"/>
              <a:gd name="adj2" fmla="val 0"/>
            </a:avLst>
          </a:prstGeom>
          <a:solidFill>
            <a:schemeClr val="bg1"/>
          </a:solidFill>
          <a:ln>
            <a:noFill/>
          </a:ln>
          <a:effectLst>
            <a:outerShdw blurRad="254000" dir="27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lIns="91440" tIns="45719" rIns="91440" bIns="45719" rtlCol="0" anchor="ctr"/>
          <a:lstStyle/>
          <a:p>
            <a:pPr algn="ctr"/>
            <a:endParaRPr lang="en-US" dirty="0">
              <a:solidFill>
                <a:schemeClr val="bg2">
                  <a:lumMod val="25000"/>
                </a:schemeClr>
              </a:solidFill>
            </a:endParaRPr>
          </a:p>
        </p:txBody>
      </p:sp>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14286" y="4695454"/>
            <a:ext cx="1124579" cy="668287"/>
          </a:xfrm>
          <a:prstGeom prst="rect">
            <a:avLst/>
          </a:prstGeom>
        </p:spPr>
      </p:pic>
      <p:pic>
        <p:nvPicPr>
          <p:cNvPr id="15" name="Picture 2" descr="http://www.underconsideration.com/brandnew/archives/meals_on_wheels_logo_detail.png"/>
          <p:cNvPicPr>
            <a:picLocks noChangeAspect="1" noChangeArrowheads="1"/>
          </p:cNvPicPr>
          <p:nvPr/>
        </p:nvPicPr>
        <p:blipFill rotWithShape="1">
          <a:blip r:embed="rId6">
            <a:extLst>
              <a:ext uri="{28A0092B-C50C-407E-A947-70E740481C1C}">
                <a14:useLocalDpi xmlns:a14="http://schemas.microsoft.com/office/drawing/2010/main" val="0"/>
              </a:ext>
            </a:extLst>
          </a:blip>
          <a:srcRect b="-4277"/>
          <a:stretch/>
        </p:blipFill>
        <p:spPr bwMode="auto">
          <a:xfrm>
            <a:off x="6745489" y="4668576"/>
            <a:ext cx="1121612" cy="7623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82339" y="2141921"/>
            <a:ext cx="2888903" cy="2183611"/>
          </a:xfrm>
          <a:prstGeom prst="rect">
            <a:avLst/>
          </a:prstGeom>
        </p:spPr>
        <p:txBody>
          <a:bodyPr wrap="square">
            <a:spAutoFit/>
          </a:bodyPr>
          <a:lstStyle/>
          <a:p>
            <a:pPr marR="0" lvl="0">
              <a:lnSpc>
                <a:spcPct val="107000"/>
              </a:lnSpc>
              <a:spcBef>
                <a:spcPts val="0"/>
              </a:spcBef>
              <a:spcAft>
                <a:spcPts val="0"/>
              </a:spcAft>
              <a:buSzPts val="1000"/>
              <a:tabLst>
                <a:tab pos="457200" algn="l"/>
              </a:tabLst>
            </a:pPr>
            <a:r>
              <a:rPr lang="en-US" sz="1400" b="1" dirty="0">
                <a:solidFill>
                  <a:schemeClr val="bg1"/>
                </a:solidFill>
                <a:latin typeface="Arial" panose="020B0604020202020204" pitchFamily="34" charset="0"/>
                <a:ea typeface="Calibri" panose="020F0502020204030204" pitchFamily="34" charset="0"/>
              </a:rPr>
              <a:t>Uche </a:t>
            </a:r>
            <a:r>
              <a:rPr lang="en-US" sz="1400" b="1" dirty="0" smtClean="0">
                <a:solidFill>
                  <a:schemeClr val="bg1"/>
                </a:solidFill>
                <a:latin typeface="Arial" panose="020B0604020202020204" pitchFamily="34" charset="0"/>
                <a:ea typeface="Calibri" panose="020F0502020204030204" pitchFamily="34" charset="0"/>
              </a:rPr>
              <a:t>Akobundu</a:t>
            </a:r>
          </a:p>
          <a:p>
            <a:pPr marR="0" lvl="0">
              <a:lnSpc>
                <a:spcPct val="107000"/>
              </a:lnSpc>
              <a:spcBef>
                <a:spcPts val="0"/>
              </a:spcBef>
              <a:spcAft>
                <a:spcPts val="0"/>
              </a:spcAft>
              <a:buSzPts val="1000"/>
              <a:tabLst>
                <a:tab pos="457200" algn="l"/>
              </a:tabLst>
            </a:pPr>
            <a:r>
              <a:rPr lang="en-US" sz="1100" dirty="0" smtClean="0">
                <a:solidFill>
                  <a:schemeClr val="bg1"/>
                </a:solidFill>
                <a:latin typeface="Arial" panose="020B0604020202020204" pitchFamily="34" charset="0"/>
                <a:ea typeface="Calibri" panose="020F0502020204030204" pitchFamily="34" charset="0"/>
              </a:rPr>
              <a:t>Meals </a:t>
            </a:r>
            <a:r>
              <a:rPr lang="en-US" sz="1100" dirty="0">
                <a:solidFill>
                  <a:schemeClr val="bg1"/>
                </a:solidFill>
                <a:latin typeface="Arial" panose="020B0604020202020204" pitchFamily="34" charset="0"/>
                <a:ea typeface="Calibri" panose="020F0502020204030204" pitchFamily="34" charset="0"/>
              </a:rPr>
              <a:t>on Wheels America </a:t>
            </a:r>
            <a:r>
              <a:rPr lang="en-US" sz="1100" dirty="0" smtClean="0">
                <a:solidFill>
                  <a:schemeClr val="bg1"/>
                </a:solidFill>
                <a:latin typeface="Arial" panose="020B0604020202020204" pitchFamily="34" charset="0"/>
                <a:ea typeface="Calibri" panose="020F0502020204030204" pitchFamily="34" charset="0"/>
              </a:rPr>
              <a:t>Director </a:t>
            </a:r>
            <a:r>
              <a:rPr lang="en-US" sz="1100" dirty="0">
                <a:solidFill>
                  <a:schemeClr val="bg1"/>
                </a:solidFill>
                <a:latin typeface="Arial" panose="020B0604020202020204" pitchFamily="34" charset="0"/>
                <a:ea typeface="Calibri" panose="020F0502020204030204" pitchFamily="34" charset="0"/>
              </a:rPr>
              <a:t>of </a:t>
            </a:r>
            <a:r>
              <a:rPr lang="en-US" sz="1100" dirty="0" smtClean="0">
                <a:solidFill>
                  <a:schemeClr val="bg1"/>
                </a:solidFill>
                <a:latin typeface="Arial" panose="020B0604020202020204" pitchFamily="34" charset="0"/>
                <a:ea typeface="Calibri" panose="020F0502020204030204" pitchFamily="34" charset="0"/>
              </a:rPr>
              <a:t>Project Management </a:t>
            </a:r>
            <a:r>
              <a:rPr lang="en-US" sz="1100" dirty="0">
                <a:solidFill>
                  <a:schemeClr val="bg1"/>
                </a:solidFill>
                <a:latin typeface="Arial" panose="020B0604020202020204" pitchFamily="34" charset="0"/>
                <a:ea typeface="Calibri" panose="020F0502020204030204" pitchFamily="34" charset="0"/>
              </a:rPr>
              <a:t>and </a:t>
            </a:r>
            <a:r>
              <a:rPr lang="en-US" sz="1100" dirty="0" smtClean="0">
                <a:solidFill>
                  <a:schemeClr val="bg1"/>
                </a:solidFill>
                <a:latin typeface="Arial" panose="020B0604020202020204" pitchFamily="34" charset="0"/>
                <a:ea typeface="Calibri" panose="020F0502020204030204" pitchFamily="34" charset="0"/>
              </a:rPr>
              <a:t>Impact</a:t>
            </a:r>
          </a:p>
          <a:p>
            <a:pPr marR="0" lvl="0">
              <a:lnSpc>
                <a:spcPct val="107000"/>
              </a:lnSpc>
              <a:spcBef>
                <a:spcPts val="0"/>
              </a:spcBef>
              <a:spcAft>
                <a:spcPts val="0"/>
              </a:spcAft>
              <a:buSzPts val="1000"/>
              <a:tabLst>
                <a:tab pos="457200" algn="l"/>
              </a:tabLst>
            </a:pPr>
            <a:r>
              <a:rPr lang="en-US" sz="1100" u="sng" dirty="0" smtClean="0">
                <a:solidFill>
                  <a:schemeClr val="bg1"/>
                </a:solidFill>
                <a:latin typeface="Arial" panose="020B0604020202020204" pitchFamily="34" charset="0"/>
                <a:ea typeface="Calibri" panose="020F0502020204030204" pitchFamily="34" charset="0"/>
              </a:rPr>
              <a:t>uche@mealsonwheelsamerica.org</a:t>
            </a:r>
            <a:endParaRPr lang="en-US" sz="1100" dirty="0">
              <a:solidFill>
                <a:schemeClr val="bg1"/>
              </a:solidFill>
              <a:latin typeface="Arial" panose="020B0604020202020204" pitchFamily="34" charset="0"/>
              <a:ea typeface="Calibri" panose="020F0502020204030204" pitchFamily="34" charset="0"/>
            </a:endParaRPr>
          </a:p>
          <a:p>
            <a:pPr marR="0" lvl="0">
              <a:lnSpc>
                <a:spcPct val="107000"/>
              </a:lnSpc>
              <a:spcBef>
                <a:spcPts val="0"/>
              </a:spcBef>
              <a:spcAft>
                <a:spcPts val="0"/>
              </a:spcAft>
              <a:buSzPts val="1000"/>
              <a:tabLst>
                <a:tab pos="457200" algn="l"/>
              </a:tabLst>
            </a:pPr>
            <a:r>
              <a:rPr lang="en-US" sz="1100" dirty="0" smtClean="0">
                <a:solidFill>
                  <a:schemeClr val="bg1"/>
                </a:solidFill>
                <a:latin typeface="Arial" panose="020B0604020202020204" pitchFamily="34" charset="0"/>
                <a:ea typeface="Calibri" panose="020F0502020204030204" pitchFamily="34" charset="0"/>
              </a:rPr>
              <a:t>571.339.1629</a:t>
            </a:r>
            <a:br>
              <a:rPr lang="en-US" sz="1100" dirty="0" smtClean="0">
                <a:solidFill>
                  <a:schemeClr val="bg1"/>
                </a:solidFill>
                <a:latin typeface="Arial" panose="020B0604020202020204" pitchFamily="34" charset="0"/>
                <a:ea typeface="Calibri" panose="020F0502020204030204" pitchFamily="34" charset="0"/>
              </a:rPr>
            </a:br>
            <a:endParaRPr lang="en-US" sz="1100" dirty="0" smtClean="0">
              <a:solidFill>
                <a:schemeClr val="bg1"/>
              </a:solidFill>
              <a:latin typeface="Arial" panose="020B0604020202020204" pitchFamily="34" charset="0"/>
              <a:ea typeface="Calibri" panose="020F0502020204030204" pitchFamily="34" charset="0"/>
            </a:endParaRPr>
          </a:p>
          <a:p>
            <a:pPr marR="0" lvl="0">
              <a:lnSpc>
                <a:spcPct val="107000"/>
              </a:lnSpc>
              <a:spcBef>
                <a:spcPts val="0"/>
              </a:spcBef>
              <a:buSzPts val="1000"/>
              <a:tabLst>
                <a:tab pos="457200" algn="l"/>
              </a:tabLst>
            </a:pPr>
            <a:r>
              <a:rPr lang="en-US" sz="1400" b="1" dirty="0" smtClean="0">
                <a:solidFill>
                  <a:schemeClr val="bg1"/>
                </a:solidFill>
                <a:latin typeface="Arial" panose="020B0604020202020204" pitchFamily="34" charset="0"/>
                <a:ea typeface="Calibri" panose="020F0502020204030204" pitchFamily="34" charset="0"/>
              </a:rPr>
              <a:t>Emily Basten</a:t>
            </a:r>
          </a:p>
          <a:p>
            <a:pPr marR="0" lvl="0">
              <a:lnSpc>
                <a:spcPct val="107000"/>
              </a:lnSpc>
              <a:spcBef>
                <a:spcPts val="0"/>
              </a:spcBef>
              <a:buSzPts val="1000"/>
              <a:tabLst>
                <a:tab pos="457200" algn="l"/>
              </a:tabLst>
            </a:pPr>
            <a:r>
              <a:rPr lang="en-US" sz="1100" dirty="0" smtClean="0">
                <a:solidFill>
                  <a:schemeClr val="bg1"/>
                </a:solidFill>
                <a:latin typeface="Arial" panose="020B0604020202020204" pitchFamily="34" charset="0"/>
                <a:ea typeface="Calibri" panose="020F0502020204030204" pitchFamily="34" charset="0"/>
              </a:rPr>
              <a:t>Feeding </a:t>
            </a:r>
            <a:r>
              <a:rPr lang="en-US" sz="1100" dirty="0">
                <a:solidFill>
                  <a:schemeClr val="bg1"/>
                </a:solidFill>
                <a:latin typeface="Arial" panose="020B0604020202020204" pitchFamily="34" charset="0"/>
                <a:ea typeface="Calibri" panose="020F0502020204030204" pitchFamily="34" charset="0"/>
              </a:rPr>
              <a:t>America </a:t>
            </a:r>
            <a:r>
              <a:rPr lang="en-US" sz="1100" dirty="0" smtClean="0">
                <a:solidFill>
                  <a:schemeClr val="bg1"/>
                </a:solidFill>
                <a:latin typeface="Arial" panose="020B0604020202020204" pitchFamily="34" charset="0"/>
                <a:ea typeface="Calibri" panose="020F0502020204030204" pitchFamily="34" charset="0"/>
              </a:rPr>
              <a:t>Senior Manager </a:t>
            </a:r>
            <a:r>
              <a:rPr lang="en-US" sz="1100" dirty="0">
                <a:solidFill>
                  <a:schemeClr val="bg1"/>
                </a:solidFill>
                <a:latin typeface="Arial" panose="020B0604020202020204" pitchFamily="34" charset="0"/>
                <a:ea typeface="Calibri" panose="020F0502020204030204" pitchFamily="34" charset="0"/>
              </a:rPr>
              <a:t>of </a:t>
            </a:r>
            <a:r>
              <a:rPr lang="en-US" sz="1100" dirty="0" smtClean="0">
                <a:solidFill>
                  <a:schemeClr val="bg1"/>
                </a:solidFill>
                <a:latin typeface="Arial" panose="020B0604020202020204" pitchFamily="34" charset="0"/>
                <a:ea typeface="Calibri" panose="020F0502020204030204" pitchFamily="34" charset="0"/>
              </a:rPr>
              <a:t>Program Development</a:t>
            </a:r>
          </a:p>
          <a:p>
            <a:pPr marR="0" lvl="0">
              <a:lnSpc>
                <a:spcPct val="107000"/>
              </a:lnSpc>
              <a:spcBef>
                <a:spcPts val="0"/>
              </a:spcBef>
              <a:buSzPts val="1000"/>
              <a:tabLst>
                <a:tab pos="457200" algn="l"/>
              </a:tabLst>
            </a:pPr>
            <a:r>
              <a:rPr lang="en-US" sz="1100" u="sng" dirty="0" smtClean="0">
                <a:solidFill>
                  <a:schemeClr val="bg1"/>
                </a:solidFill>
                <a:latin typeface="Arial" panose="020B0604020202020204" pitchFamily="34" charset="0"/>
                <a:ea typeface="Calibri" panose="020F0502020204030204" pitchFamily="34" charset="0"/>
              </a:rPr>
              <a:t>ebasten@feedingamerica.org</a:t>
            </a:r>
            <a:r>
              <a:rPr lang="en-US" sz="1100" dirty="0" smtClean="0">
                <a:solidFill>
                  <a:schemeClr val="bg1"/>
                </a:solidFill>
                <a:latin typeface="Arial" panose="020B0604020202020204" pitchFamily="34" charset="0"/>
                <a:ea typeface="Calibri" panose="020F0502020204030204" pitchFamily="34" charset="0"/>
              </a:rPr>
              <a:t> </a:t>
            </a:r>
          </a:p>
          <a:p>
            <a:pPr marR="0" lvl="0">
              <a:lnSpc>
                <a:spcPct val="107000"/>
              </a:lnSpc>
              <a:spcBef>
                <a:spcPts val="0"/>
              </a:spcBef>
              <a:buSzPts val="1000"/>
              <a:tabLst>
                <a:tab pos="457200" algn="l"/>
              </a:tabLst>
            </a:pPr>
            <a:r>
              <a:rPr lang="en-US" sz="1100" dirty="0" smtClean="0">
                <a:solidFill>
                  <a:schemeClr val="bg1"/>
                </a:solidFill>
                <a:latin typeface="Arial" panose="020B0604020202020204" pitchFamily="34" charset="0"/>
                <a:ea typeface="Calibri" panose="020F0502020204030204" pitchFamily="34" charset="0"/>
              </a:rPr>
              <a:t>312.641.5379</a:t>
            </a:r>
            <a:endParaRPr lang="en-US" sz="1100" dirty="0">
              <a:solidFill>
                <a:schemeClr val="bg1"/>
              </a:solidFill>
              <a:latin typeface="Arial" panose="020B0604020202020204" pitchFamily="34" charset="0"/>
              <a:ea typeface="Calibri" panose="020F0502020204030204" pitchFamily="34" charset="0"/>
            </a:endParaRPr>
          </a:p>
        </p:txBody>
      </p:sp>
      <p:cxnSp>
        <p:nvCxnSpPr>
          <p:cNvPr id="16" name="Straight Connector 15"/>
          <p:cNvCxnSpPr/>
          <p:nvPr/>
        </p:nvCxnSpPr>
        <p:spPr>
          <a:xfrm>
            <a:off x="6916143" y="1916726"/>
            <a:ext cx="2390653"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7254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6931"/>
            <a:ext cx="10033564" cy="5999277"/>
          </a:xfrm>
          <a:prstGeom prst="rect">
            <a:avLst/>
          </a:prstGeom>
        </p:spPr>
      </p:pic>
      <p:sp>
        <p:nvSpPr>
          <p:cNvPr id="6" name="Round Diagonal Corner Rectangle 5"/>
          <p:cNvSpPr/>
          <p:nvPr/>
        </p:nvSpPr>
        <p:spPr>
          <a:xfrm>
            <a:off x="1229746" y="929898"/>
            <a:ext cx="3068749" cy="4246536"/>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defTabSz="426702"/>
            <a:endParaRPr lang="en-US" sz="1680" dirty="0">
              <a:solidFill>
                <a:prstClr val="white"/>
              </a:solidFill>
            </a:endParaRPr>
          </a:p>
        </p:txBody>
      </p:sp>
      <p:sp>
        <p:nvSpPr>
          <p:cNvPr id="12" name="TextBox 11"/>
          <p:cNvSpPr txBox="1"/>
          <p:nvPr/>
        </p:nvSpPr>
        <p:spPr>
          <a:xfrm>
            <a:off x="1229747" y="1462292"/>
            <a:ext cx="3068748" cy="3040830"/>
          </a:xfrm>
          <a:prstGeom prst="rect">
            <a:avLst/>
          </a:prstGeom>
          <a:noFill/>
        </p:spPr>
        <p:txBody>
          <a:bodyPr wrap="square" lIns="85344" tIns="42671" rIns="85344" bIns="42671" rtlCol="0">
            <a:spAutoFit/>
          </a:bodyPr>
          <a:lstStyle/>
          <a:p>
            <a:pPr algn="ctr" defTabSz="426702"/>
            <a:r>
              <a:rPr lang="en-US" sz="3200" b="1" spc="-140" dirty="0" smtClean="0">
                <a:solidFill>
                  <a:srgbClr val="BFD730"/>
                </a:solidFill>
                <a:latin typeface="Arial"/>
                <a:cs typeface="Arial"/>
              </a:rPr>
              <a:t>Food </a:t>
            </a:r>
            <a:r>
              <a:rPr lang="en-US" sz="3200" b="1" spc="-140" dirty="0">
                <a:solidFill>
                  <a:srgbClr val="BFD730"/>
                </a:solidFill>
                <a:latin typeface="Arial"/>
                <a:cs typeface="Arial"/>
              </a:rPr>
              <a:t>insecurity among seniors is </a:t>
            </a:r>
            <a:r>
              <a:rPr lang="en-US" sz="3200" b="1" spc="-140" dirty="0" smtClean="0">
                <a:solidFill>
                  <a:srgbClr val="BFD730"/>
                </a:solidFill>
                <a:latin typeface="Arial"/>
                <a:cs typeface="Arial"/>
              </a:rPr>
              <a:t>increasing while the population of seniors is rising</a:t>
            </a:r>
            <a:endParaRPr lang="en-US" sz="3200" b="1" spc="-140" dirty="0">
              <a:solidFill>
                <a:srgbClr val="BFD730"/>
              </a:solidFill>
              <a:latin typeface="Arial"/>
              <a:cs typeface="Arial"/>
            </a:endParaRPr>
          </a:p>
        </p:txBody>
      </p:sp>
    </p:spTree>
    <p:extLst>
      <p:ext uri="{BB962C8B-B14F-4D97-AF65-F5344CB8AC3E}">
        <p14:creationId xmlns:p14="http://schemas.microsoft.com/office/powerpoint/2010/main" val="3961899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Food-Insecure Seniors Face Serious Health Challenges</a:t>
            </a:r>
            <a:endParaRPr lang="en-US" dirty="0"/>
          </a:p>
        </p:txBody>
      </p:sp>
      <p:sp>
        <p:nvSpPr>
          <p:cNvPr id="8" name="Rectangle 7"/>
          <p:cNvSpPr/>
          <p:nvPr/>
        </p:nvSpPr>
        <p:spPr>
          <a:xfrm>
            <a:off x="3514883" y="1760535"/>
            <a:ext cx="3781533" cy="551559"/>
          </a:xfrm>
          <a:prstGeom prst="rect">
            <a:avLst/>
          </a:prstGeom>
        </p:spPr>
        <p:txBody>
          <a:bodyPr wrap="square" lIns="85344" tIns="42671" rIns="85344" bIns="42671">
            <a:spAutoFit/>
          </a:bodyPr>
          <a:lstStyle/>
          <a:p>
            <a:pPr>
              <a:lnSpc>
                <a:spcPct val="90000"/>
              </a:lnSpc>
              <a:spcBef>
                <a:spcPts val="2262"/>
              </a:spcBef>
            </a:pPr>
            <a:r>
              <a:rPr lang="en-US" sz="1680" b="1" dirty="0">
                <a:solidFill>
                  <a:schemeClr val="accent6"/>
                </a:solidFill>
                <a:latin typeface="Arial"/>
                <a:cs typeface="Arial"/>
              </a:rPr>
              <a:t>Compared to their food-secure </a:t>
            </a:r>
            <a:br>
              <a:rPr lang="en-US" sz="1680" b="1" dirty="0">
                <a:solidFill>
                  <a:schemeClr val="accent6"/>
                </a:solidFill>
                <a:latin typeface="Arial"/>
                <a:cs typeface="Arial"/>
              </a:rPr>
            </a:br>
            <a:r>
              <a:rPr lang="en-US" sz="1680" b="1" dirty="0">
                <a:solidFill>
                  <a:schemeClr val="accent6"/>
                </a:solidFill>
                <a:latin typeface="Arial"/>
                <a:cs typeface="Arial"/>
              </a:rPr>
              <a:t>peers, food-insecure seniors are:</a:t>
            </a:r>
          </a:p>
        </p:txBody>
      </p:sp>
      <p:sp>
        <p:nvSpPr>
          <p:cNvPr id="9" name="Round Diagonal Corner Rectangle 8"/>
          <p:cNvSpPr/>
          <p:nvPr/>
        </p:nvSpPr>
        <p:spPr>
          <a:xfrm>
            <a:off x="946306" y="3015280"/>
            <a:ext cx="1851067" cy="1523128"/>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a:endParaRPr lang="en-US" sz="1680" dirty="0"/>
          </a:p>
        </p:txBody>
      </p:sp>
      <p:sp>
        <p:nvSpPr>
          <p:cNvPr id="10" name="Round Diagonal Corner Rectangle 9"/>
          <p:cNvSpPr/>
          <p:nvPr/>
        </p:nvSpPr>
        <p:spPr>
          <a:xfrm>
            <a:off x="3059334" y="3015280"/>
            <a:ext cx="1851067" cy="1523128"/>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a:endParaRPr lang="en-US" sz="1680" dirty="0"/>
          </a:p>
        </p:txBody>
      </p:sp>
      <p:sp>
        <p:nvSpPr>
          <p:cNvPr id="11" name="Round Diagonal Corner Rectangle 10"/>
          <p:cNvSpPr/>
          <p:nvPr/>
        </p:nvSpPr>
        <p:spPr>
          <a:xfrm>
            <a:off x="5166763" y="3060135"/>
            <a:ext cx="1851067" cy="1523128"/>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a:endParaRPr lang="en-US" sz="1680" dirty="0"/>
          </a:p>
        </p:txBody>
      </p:sp>
      <p:sp>
        <p:nvSpPr>
          <p:cNvPr id="12" name="Round Diagonal Corner Rectangle 11"/>
          <p:cNvSpPr/>
          <p:nvPr/>
        </p:nvSpPr>
        <p:spPr>
          <a:xfrm>
            <a:off x="7279791" y="3015280"/>
            <a:ext cx="1851067" cy="1523128"/>
          </a:xfrm>
          <a:prstGeom prst="round2DiagRect">
            <a:avLst>
              <a:gd name="adj1" fmla="val 840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5344" tIns="42671" rIns="85344" bIns="42671" rtlCol="0" anchor="ctr"/>
          <a:lstStyle/>
          <a:p>
            <a:pPr algn="ctr"/>
            <a:endParaRPr lang="en-US" sz="1680" dirty="0"/>
          </a:p>
        </p:txBody>
      </p:sp>
      <p:sp>
        <p:nvSpPr>
          <p:cNvPr id="15" name="TextBox 14"/>
          <p:cNvSpPr txBox="1"/>
          <p:nvPr/>
        </p:nvSpPr>
        <p:spPr>
          <a:xfrm>
            <a:off x="946306" y="3270112"/>
            <a:ext cx="1851067" cy="1093824"/>
          </a:xfrm>
          <a:prstGeom prst="rect">
            <a:avLst/>
          </a:prstGeom>
          <a:noFill/>
        </p:spPr>
        <p:txBody>
          <a:bodyPr wrap="square" lIns="85344" tIns="42671" rIns="85344" bIns="42671" rtlCol="0">
            <a:spAutoFit/>
          </a:bodyPr>
          <a:lstStyle/>
          <a:p>
            <a:pPr algn="ctr">
              <a:lnSpc>
                <a:spcPct val="90000"/>
              </a:lnSpc>
            </a:pPr>
            <a:r>
              <a:rPr lang="en-US" sz="3360" b="1" spc="-65" dirty="0">
                <a:solidFill>
                  <a:srgbClr val="006B9D"/>
                </a:solidFill>
                <a:latin typeface="Arial"/>
                <a:cs typeface="Arial"/>
              </a:rPr>
              <a:t>60%</a:t>
            </a:r>
          </a:p>
          <a:p>
            <a:pPr algn="ctr">
              <a:lnSpc>
                <a:spcPct val="90000"/>
              </a:lnSpc>
              <a:spcBef>
                <a:spcPts val="560"/>
              </a:spcBef>
            </a:pPr>
            <a:r>
              <a:rPr lang="en-US" sz="1120" b="1" cap="all" spc="-65" dirty="0">
                <a:solidFill>
                  <a:schemeClr val="tx1">
                    <a:lumMod val="75000"/>
                    <a:lumOff val="25000"/>
                  </a:schemeClr>
                </a:solidFill>
                <a:latin typeface="Arial"/>
                <a:cs typeface="Arial"/>
              </a:rPr>
              <a:t>More likely to experience depression</a:t>
            </a:r>
            <a:endParaRPr lang="en-US" sz="1120" b="1" cap="all" spc="-65" dirty="0">
              <a:solidFill>
                <a:srgbClr val="404040"/>
              </a:solidFill>
              <a:latin typeface="Arial"/>
              <a:cs typeface="Arial"/>
            </a:endParaRPr>
          </a:p>
        </p:txBody>
      </p:sp>
      <p:sp>
        <p:nvSpPr>
          <p:cNvPr id="16" name="Left Brace 15"/>
          <p:cNvSpPr/>
          <p:nvPr/>
        </p:nvSpPr>
        <p:spPr>
          <a:xfrm rot="5400000">
            <a:off x="4847480" y="-1396793"/>
            <a:ext cx="382203" cy="8184551"/>
          </a:xfrm>
          <a:prstGeom prst="leftBrace">
            <a:avLst/>
          </a:prstGeom>
          <a:ln w="12700" cmpd="sng">
            <a:solidFill>
              <a:srgbClr val="BFBFBF"/>
            </a:solidFill>
          </a:ln>
          <a:effectLst/>
        </p:spPr>
        <p:style>
          <a:lnRef idx="2">
            <a:schemeClr val="accent1"/>
          </a:lnRef>
          <a:fillRef idx="0">
            <a:schemeClr val="accent1"/>
          </a:fillRef>
          <a:effectRef idx="1">
            <a:schemeClr val="accent1"/>
          </a:effectRef>
          <a:fontRef idx="minor">
            <a:schemeClr val="tx1"/>
          </a:fontRef>
        </p:style>
        <p:txBody>
          <a:bodyPr lIns="85344" tIns="42671" rIns="85344" bIns="42671" rtlCol="0" anchor="ctr"/>
          <a:lstStyle/>
          <a:p>
            <a:pPr algn="ctr"/>
            <a:endParaRPr lang="en-US" sz="1680" dirty="0"/>
          </a:p>
        </p:txBody>
      </p:sp>
      <p:sp>
        <p:nvSpPr>
          <p:cNvPr id="17" name="TextBox 16"/>
          <p:cNvSpPr txBox="1"/>
          <p:nvPr/>
        </p:nvSpPr>
        <p:spPr>
          <a:xfrm>
            <a:off x="7279791" y="3239603"/>
            <a:ext cx="1851067" cy="1248930"/>
          </a:xfrm>
          <a:prstGeom prst="rect">
            <a:avLst/>
          </a:prstGeom>
          <a:noFill/>
        </p:spPr>
        <p:txBody>
          <a:bodyPr wrap="square" lIns="85344" tIns="42671" rIns="85344" bIns="42671" rtlCol="0">
            <a:spAutoFit/>
          </a:bodyPr>
          <a:lstStyle/>
          <a:p>
            <a:pPr algn="ctr">
              <a:lnSpc>
                <a:spcPct val="90000"/>
              </a:lnSpc>
            </a:pPr>
            <a:r>
              <a:rPr lang="en-US" sz="3360" b="1" spc="-65" dirty="0">
                <a:solidFill>
                  <a:srgbClr val="006B9D"/>
                </a:solidFill>
                <a:latin typeface="Arial"/>
                <a:cs typeface="Arial"/>
              </a:rPr>
              <a:t>40%</a:t>
            </a:r>
          </a:p>
          <a:p>
            <a:pPr algn="ctr">
              <a:lnSpc>
                <a:spcPct val="90000"/>
              </a:lnSpc>
              <a:spcBef>
                <a:spcPts val="560"/>
              </a:spcBef>
            </a:pPr>
            <a:r>
              <a:rPr lang="en-US" sz="1120" b="1" cap="all" spc="-65" dirty="0">
                <a:solidFill>
                  <a:srgbClr val="404040"/>
                </a:solidFill>
                <a:latin typeface="Arial"/>
                <a:cs typeface="Arial"/>
              </a:rPr>
              <a:t>More likely to report an experience of congestive heart failure</a:t>
            </a:r>
          </a:p>
        </p:txBody>
      </p:sp>
      <p:sp>
        <p:nvSpPr>
          <p:cNvPr id="18" name="TextBox 17"/>
          <p:cNvSpPr txBox="1"/>
          <p:nvPr/>
        </p:nvSpPr>
        <p:spPr>
          <a:xfrm>
            <a:off x="3096367" y="3239625"/>
            <a:ext cx="1851067" cy="938716"/>
          </a:xfrm>
          <a:prstGeom prst="rect">
            <a:avLst/>
          </a:prstGeom>
          <a:noFill/>
        </p:spPr>
        <p:txBody>
          <a:bodyPr wrap="square" lIns="85344" tIns="42671" rIns="85344" bIns="42671" rtlCol="0">
            <a:spAutoFit/>
          </a:bodyPr>
          <a:lstStyle/>
          <a:p>
            <a:pPr algn="ctr">
              <a:lnSpc>
                <a:spcPct val="90000"/>
              </a:lnSpc>
            </a:pPr>
            <a:r>
              <a:rPr lang="en-US" sz="3360" b="1" spc="-65" dirty="0">
                <a:solidFill>
                  <a:srgbClr val="006B9D"/>
                </a:solidFill>
                <a:latin typeface="Arial"/>
                <a:cs typeface="Arial"/>
              </a:rPr>
              <a:t>53%</a:t>
            </a:r>
          </a:p>
          <a:p>
            <a:pPr algn="ctr">
              <a:lnSpc>
                <a:spcPct val="90000"/>
              </a:lnSpc>
              <a:spcBef>
                <a:spcPts val="560"/>
              </a:spcBef>
            </a:pPr>
            <a:r>
              <a:rPr lang="en-US" sz="1120" b="1" cap="all" spc="-65" dirty="0">
                <a:solidFill>
                  <a:srgbClr val="404040"/>
                </a:solidFill>
                <a:latin typeface="Arial"/>
                <a:cs typeface="Arial"/>
              </a:rPr>
              <a:t>More likely to report a heart attack</a:t>
            </a:r>
          </a:p>
        </p:txBody>
      </p:sp>
      <p:sp>
        <p:nvSpPr>
          <p:cNvPr id="19" name="TextBox 18"/>
          <p:cNvSpPr txBox="1"/>
          <p:nvPr/>
        </p:nvSpPr>
        <p:spPr>
          <a:xfrm>
            <a:off x="5209395" y="3283012"/>
            <a:ext cx="1851067" cy="938716"/>
          </a:xfrm>
          <a:prstGeom prst="rect">
            <a:avLst/>
          </a:prstGeom>
          <a:noFill/>
        </p:spPr>
        <p:txBody>
          <a:bodyPr wrap="square" lIns="85344" tIns="42671" rIns="85344" bIns="42671" rtlCol="0">
            <a:spAutoFit/>
          </a:bodyPr>
          <a:lstStyle/>
          <a:p>
            <a:pPr algn="ctr">
              <a:lnSpc>
                <a:spcPct val="90000"/>
              </a:lnSpc>
            </a:pPr>
            <a:r>
              <a:rPr lang="en-US" sz="3360" b="1" spc="-65" dirty="0">
                <a:solidFill>
                  <a:srgbClr val="006B9D"/>
                </a:solidFill>
                <a:latin typeface="Arial"/>
                <a:cs typeface="Arial"/>
              </a:rPr>
              <a:t>52%</a:t>
            </a:r>
          </a:p>
          <a:p>
            <a:pPr algn="ctr">
              <a:lnSpc>
                <a:spcPct val="90000"/>
              </a:lnSpc>
              <a:spcBef>
                <a:spcPts val="560"/>
              </a:spcBef>
            </a:pPr>
            <a:r>
              <a:rPr lang="en-US" sz="1120" b="1" cap="all" spc="-65" dirty="0">
                <a:solidFill>
                  <a:srgbClr val="404040"/>
                </a:solidFill>
                <a:latin typeface="Arial"/>
                <a:cs typeface="Arial"/>
              </a:rPr>
              <a:t>More likely to develop asthma</a:t>
            </a:r>
          </a:p>
        </p:txBody>
      </p:sp>
      <p:sp>
        <p:nvSpPr>
          <p:cNvPr id="27" name="TextBox 26"/>
          <p:cNvSpPr txBox="1"/>
          <p:nvPr/>
        </p:nvSpPr>
        <p:spPr>
          <a:xfrm>
            <a:off x="975260" y="5651958"/>
            <a:ext cx="2693935" cy="201079"/>
          </a:xfrm>
          <a:prstGeom prst="rect">
            <a:avLst/>
          </a:prstGeom>
          <a:noFill/>
        </p:spPr>
        <p:txBody>
          <a:bodyPr wrap="square" lIns="85344" tIns="42671" rIns="85344" bIns="42671" rtlCol="0">
            <a:spAutoFit/>
          </a:bodyPr>
          <a:lstStyle/>
          <a:p>
            <a:pPr lvl="0">
              <a:defRPr sz="1800" spc="0">
                <a:solidFill>
                  <a:srgbClr val="000000"/>
                </a:solidFill>
              </a:defRPr>
            </a:pPr>
            <a:r>
              <a:rPr lang="en-US" sz="747" spc="-65" dirty="0">
                <a:solidFill>
                  <a:schemeClr val="bg1">
                    <a:lumMod val="50000"/>
                    <a:alpha val="60000"/>
                  </a:schemeClr>
                </a:solidFill>
                <a:latin typeface="Arial"/>
                <a:cs typeface="Arial"/>
              </a:rPr>
              <a:t>Source: </a:t>
            </a:r>
            <a:r>
              <a:rPr lang="en-US" sz="747" i="1" spc="-65" dirty="0">
                <a:solidFill>
                  <a:schemeClr val="bg1">
                    <a:lumMod val="50000"/>
                    <a:alpha val="60000"/>
                  </a:schemeClr>
                </a:solidFill>
                <a:latin typeface="Arial"/>
                <a:cs typeface="Arial"/>
              </a:rPr>
              <a:t>Spotlight on Senior Health</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58172" y="1155112"/>
            <a:ext cx="1928593" cy="1542875"/>
          </a:xfrm>
          <a:prstGeom prst="rect">
            <a:avLst/>
          </a:prstGeom>
        </p:spPr>
      </p:pic>
      <p:sp>
        <p:nvSpPr>
          <p:cNvPr id="20" name="Rectangle 19"/>
          <p:cNvSpPr/>
          <p:nvPr/>
        </p:nvSpPr>
        <p:spPr>
          <a:xfrm>
            <a:off x="946306" y="4870527"/>
            <a:ext cx="8184552" cy="551559"/>
          </a:xfrm>
          <a:prstGeom prst="rect">
            <a:avLst/>
          </a:prstGeom>
        </p:spPr>
        <p:txBody>
          <a:bodyPr wrap="square" lIns="85344" tIns="42671" rIns="85344" bIns="42671">
            <a:spAutoFit/>
          </a:bodyPr>
          <a:lstStyle/>
          <a:p>
            <a:pPr algn="ctr">
              <a:lnSpc>
                <a:spcPct val="90000"/>
              </a:lnSpc>
              <a:spcBef>
                <a:spcPts val="2262"/>
              </a:spcBef>
            </a:pPr>
            <a:r>
              <a:rPr lang="en-US" sz="1680" b="1" dirty="0">
                <a:solidFill>
                  <a:schemeClr val="accent6"/>
                </a:solidFill>
                <a:latin typeface="Arial"/>
                <a:cs typeface="Arial"/>
              </a:rPr>
              <a:t>Consistent access </a:t>
            </a:r>
            <a:r>
              <a:rPr lang="en-US" sz="1680" b="1" dirty="0" smtClean="0">
                <a:solidFill>
                  <a:schemeClr val="accent6"/>
                </a:solidFill>
                <a:latin typeface="Arial"/>
                <a:cs typeface="Arial"/>
              </a:rPr>
              <a:t>to </a:t>
            </a:r>
            <a:r>
              <a:rPr lang="en-US" sz="1680" b="1" dirty="0">
                <a:solidFill>
                  <a:schemeClr val="accent6"/>
                </a:solidFill>
                <a:latin typeface="Arial"/>
                <a:cs typeface="Arial"/>
              </a:rPr>
              <a:t>nutritious foods improves the effectiveness of medications </a:t>
            </a:r>
            <a:r>
              <a:rPr lang="en-US" sz="1680" b="1" dirty="0" smtClean="0">
                <a:solidFill>
                  <a:schemeClr val="accent6"/>
                </a:solidFill>
                <a:latin typeface="Arial"/>
                <a:cs typeface="Arial"/>
              </a:rPr>
              <a:t>and </a:t>
            </a:r>
            <a:r>
              <a:rPr lang="en-US" sz="1680" b="1" dirty="0">
                <a:solidFill>
                  <a:schemeClr val="accent6"/>
                </a:solidFill>
                <a:latin typeface="Arial"/>
                <a:cs typeface="Arial"/>
              </a:rPr>
              <a:t>helps seniors stay healthy and strong. </a:t>
            </a:r>
          </a:p>
        </p:txBody>
      </p:sp>
    </p:spTree>
    <p:extLst>
      <p:ext uri="{BB962C8B-B14F-4D97-AF65-F5344CB8AC3E}">
        <p14:creationId xmlns:p14="http://schemas.microsoft.com/office/powerpoint/2010/main" val="276221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28798" y="678223"/>
            <a:ext cx="5979873" cy="4708757"/>
          </a:xfrm>
          <a:prstGeom prst="round2DiagRect">
            <a:avLst/>
          </a:prstGeom>
        </p:spPr>
      </p:pic>
      <p:sp>
        <p:nvSpPr>
          <p:cNvPr id="3" name="TextBox 2"/>
          <p:cNvSpPr txBox="1"/>
          <p:nvPr/>
        </p:nvSpPr>
        <p:spPr>
          <a:xfrm>
            <a:off x="685619" y="5651958"/>
            <a:ext cx="2886359" cy="215442"/>
          </a:xfrm>
          <a:prstGeom prst="rect">
            <a:avLst/>
          </a:prstGeom>
          <a:noFill/>
        </p:spPr>
        <p:txBody>
          <a:bodyPr wrap="square" lIns="91440" tIns="45719" rIns="91440" bIns="45719" rtlCol="0">
            <a:spAutoFit/>
          </a:bodyPr>
          <a:lstStyle/>
          <a:p>
            <a:pPr lvl="0">
              <a:defRPr sz="1800" spc="0">
                <a:solidFill>
                  <a:srgbClr val="000000"/>
                </a:solidFill>
              </a:defRPr>
            </a:pPr>
            <a:r>
              <a:rPr lang="en-US" sz="800" spc="-70" dirty="0">
                <a:solidFill>
                  <a:schemeClr val="bg1">
                    <a:lumMod val="50000"/>
                    <a:alpha val="60000"/>
                  </a:schemeClr>
                </a:solidFill>
                <a:latin typeface="Arial"/>
                <a:cs typeface="Arial"/>
              </a:rPr>
              <a:t>Source: </a:t>
            </a:r>
            <a:r>
              <a:rPr lang="en-US" sz="800" i="1" dirty="0" smtClean="0"/>
              <a:t>Meals on Wheels America</a:t>
            </a:r>
            <a:endParaRPr lang="en-US" sz="800" i="1" spc="-70" dirty="0">
              <a:solidFill>
                <a:schemeClr val="bg1">
                  <a:lumMod val="50000"/>
                  <a:alpha val="60000"/>
                </a:schemeClr>
              </a:solidFill>
              <a:latin typeface="Arial"/>
              <a:cs typeface="Arial"/>
            </a:endParaRPr>
          </a:p>
        </p:txBody>
      </p:sp>
    </p:spTree>
    <p:extLst>
      <p:ext uri="{BB962C8B-B14F-4D97-AF65-F5344CB8AC3E}">
        <p14:creationId xmlns:p14="http://schemas.microsoft.com/office/powerpoint/2010/main" val="224673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5066" y="1512691"/>
            <a:ext cx="8967410" cy="3518623"/>
          </a:xfrm>
          <a:prstGeom prst="round2DiagRect">
            <a:avLst/>
          </a:prstGeom>
        </p:spPr>
      </p:pic>
      <p:sp>
        <p:nvSpPr>
          <p:cNvPr id="3" name="TextBox 2"/>
          <p:cNvSpPr txBox="1"/>
          <p:nvPr/>
        </p:nvSpPr>
        <p:spPr>
          <a:xfrm>
            <a:off x="685619" y="5651958"/>
            <a:ext cx="2886359" cy="215442"/>
          </a:xfrm>
          <a:prstGeom prst="rect">
            <a:avLst/>
          </a:prstGeom>
          <a:noFill/>
        </p:spPr>
        <p:txBody>
          <a:bodyPr wrap="square" lIns="91440" tIns="45719" rIns="91440" bIns="45719" rtlCol="0">
            <a:spAutoFit/>
          </a:bodyPr>
          <a:lstStyle/>
          <a:p>
            <a:pPr lvl="0">
              <a:defRPr sz="1800" spc="0">
                <a:solidFill>
                  <a:srgbClr val="000000"/>
                </a:solidFill>
              </a:defRPr>
            </a:pPr>
            <a:r>
              <a:rPr lang="en-US" sz="800" spc="-70" dirty="0">
                <a:solidFill>
                  <a:schemeClr val="bg1">
                    <a:lumMod val="50000"/>
                    <a:alpha val="60000"/>
                  </a:schemeClr>
                </a:solidFill>
                <a:latin typeface="Arial"/>
                <a:cs typeface="Arial"/>
              </a:rPr>
              <a:t>Source: </a:t>
            </a:r>
            <a:r>
              <a:rPr lang="en-US" sz="800" i="1" dirty="0" smtClean="0"/>
              <a:t>Meals on Wheels America</a:t>
            </a:r>
            <a:endParaRPr lang="en-US" sz="800" i="1" spc="-70" dirty="0">
              <a:solidFill>
                <a:schemeClr val="bg1">
                  <a:lumMod val="50000"/>
                  <a:alpha val="60000"/>
                </a:schemeClr>
              </a:solidFill>
              <a:latin typeface="Arial"/>
              <a:cs typeface="Arial"/>
            </a:endParaRPr>
          </a:p>
        </p:txBody>
      </p:sp>
    </p:spTree>
    <p:extLst>
      <p:ext uri="{BB962C8B-B14F-4D97-AF65-F5344CB8AC3E}">
        <p14:creationId xmlns:p14="http://schemas.microsoft.com/office/powerpoint/2010/main" val="1998137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Autofit/>
          </a:bodyPr>
          <a:lstStyle/>
          <a:p>
            <a:r>
              <a:rPr lang="en-US" dirty="0" smtClean="0">
                <a:ea typeface="Helvetica Neue"/>
              </a:rPr>
              <a:t>Serving Seniors </a:t>
            </a:r>
            <a:endParaRPr lang="en-US" b="0" i="1" dirty="0" smtClean="0">
              <a:ea typeface="Helvetica Neue"/>
            </a:endParaRPr>
          </a:p>
        </p:txBody>
      </p:sp>
      <p:sp>
        <p:nvSpPr>
          <p:cNvPr id="28" name="Content Placeholder 2"/>
          <p:cNvSpPr>
            <a:spLocks noGrp="1"/>
          </p:cNvSpPr>
          <p:nvPr>
            <p:ph idx="1"/>
          </p:nvPr>
        </p:nvSpPr>
        <p:spPr>
          <a:xfrm>
            <a:off x="548640" y="1420586"/>
            <a:ext cx="9052560" cy="3899931"/>
          </a:xfrm>
        </p:spPr>
        <p:txBody>
          <a:bodyPr>
            <a:noAutofit/>
          </a:bodyPr>
          <a:lstStyle/>
          <a:p>
            <a:pPr marL="0" indent="0">
              <a:spcBef>
                <a:spcPts val="0"/>
              </a:spcBef>
              <a:spcAft>
                <a:spcPts val="1800"/>
              </a:spcAft>
              <a:buClr>
                <a:srgbClr val="E97900"/>
              </a:buClr>
              <a:buNone/>
              <a:defRPr/>
            </a:pPr>
            <a:r>
              <a:rPr lang="en-US" sz="2400" dirty="0" smtClean="0">
                <a:solidFill>
                  <a:schemeClr val="tx1">
                    <a:lumMod val="65000"/>
                    <a:lumOff val="35000"/>
                  </a:schemeClr>
                </a:solidFill>
                <a:ea typeface="ＭＳ Ｐゴシック"/>
              </a:rPr>
              <a:t>Seniors have a continuum of need based on their health, mobility and transportation status:</a:t>
            </a:r>
          </a:p>
          <a:p>
            <a:pPr marL="0" indent="0">
              <a:buNone/>
            </a:pPr>
            <a:endParaRPr lang="en-US" sz="9600" dirty="0">
              <a:solidFill>
                <a:schemeClr val="tx1">
                  <a:lumMod val="65000"/>
                  <a:lumOff val="35000"/>
                </a:schemeClr>
              </a:solidFill>
            </a:endParaRPr>
          </a:p>
        </p:txBody>
      </p:sp>
      <p:graphicFrame>
        <p:nvGraphicFramePr>
          <p:cNvPr id="4" name="Diagram 3"/>
          <p:cNvGraphicFramePr/>
          <p:nvPr>
            <p:extLst>
              <p:ext uri="{D42A27DB-BD31-4B8C-83A1-F6EECF244321}">
                <p14:modId xmlns:p14="http://schemas.microsoft.com/office/powerpoint/2010/main" val="361340657"/>
              </p:ext>
            </p:extLst>
          </p:nvPr>
        </p:nvGraphicFramePr>
        <p:xfrm>
          <a:off x="549990" y="2133600"/>
          <a:ext cx="9083040" cy="3063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txBox="1">
            <a:spLocks/>
          </p:cNvSpPr>
          <p:nvPr/>
        </p:nvSpPr>
        <p:spPr>
          <a:xfrm>
            <a:off x="289560" y="4815182"/>
            <a:ext cx="9387840" cy="924560"/>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US" sz="2400" dirty="0">
                <a:solidFill>
                  <a:schemeClr val="tx1">
                    <a:lumMod val="65000"/>
                    <a:lumOff val="35000"/>
                  </a:schemeClr>
                </a:solidFill>
                <a:latin typeface="Arial" panose="020B0604020202020204" pitchFamily="34" charset="0"/>
                <a:cs typeface="Arial" panose="020B0604020202020204" pitchFamily="34" charset="0"/>
              </a:rPr>
              <a:t>Different interventions are required in order to meet the needs of seniors throughout the continuum</a:t>
            </a:r>
            <a:r>
              <a:rPr lang="en-US" sz="2400" dirty="0" smtClean="0">
                <a:solidFill>
                  <a:schemeClr val="tx1">
                    <a:lumMod val="65000"/>
                    <a:lumOff val="35000"/>
                  </a:schemeClr>
                </a:solidFill>
                <a:latin typeface="Arial" panose="020B0604020202020204" pitchFamily="34" charset="0"/>
                <a:cs typeface="Arial" panose="020B0604020202020204" pitchFamily="34" charset="0"/>
              </a:rPr>
              <a:t>.                         </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05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ustom 8">
      <a:dk1>
        <a:srgbClr val="000000"/>
      </a:dk1>
      <a:lt1>
        <a:sysClr val="window" lastClr="FFFFFF"/>
      </a:lt1>
      <a:dk2>
        <a:srgbClr val="F7941D"/>
      </a:dk2>
      <a:lt2>
        <a:srgbClr val="F1F1F1"/>
      </a:lt2>
      <a:accent1>
        <a:srgbClr val="F7941D"/>
      </a:accent1>
      <a:accent2>
        <a:srgbClr val="436026"/>
      </a:accent2>
      <a:accent3>
        <a:srgbClr val="BFD730"/>
      </a:accent3>
      <a:accent4>
        <a:srgbClr val="C02F86"/>
      </a:accent4>
      <a:accent5>
        <a:srgbClr val="006CA3"/>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ategory xmlns="96133b19-b3c5-416c-bb41-e602b65f42f1">Master Case Decks</Category>
    <TaxCatchAll xmlns="1306cf8b-b8b0-4ffa-addc-91d559718aa7"/>
    <TaxKeywordTaxHTField xmlns="1306cf8b-b8b0-4ffa-addc-91d559718aa7">
      <Terms xmlns="http://schemas.microsoft.com/office/infopath/2007/PartnerControls"/>
    </TaxKeywordTaxHTField>
    <Notes0 xmlns="96133b19-b3c5-416c-bb41-e602b65f42f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CE69F3C7A8A74E8B11942F9BFBE6AE" ma:contentTypeVersion="5" ma:contentTypeDescription="Create a new document." ma:contentTypeScope="" ma:versionID="e79525191b48285acb1648d1b7d70f4a">
  <xsd:schema xmlns:xsd="http://www.w3.org/2001/XMLSchema" xmlns:xs="http://www.w3.org/2001/XMLSchema" xmlns:p="http://schemas.microsoft.com/office/2006/metadata/properties" xmlns:ns2="1306cf8b-b8b0-4ffa-addc-91d559718aa7" xmlns:ns3="96133b19-b3c5-416c-bb41-e602b65f42f1" targetNamespace="http://schemas.microsoft.com/office/2006/metadata/properties" ma:root="true" ma:fieldsID="47789861aee84590e44484bf4f927d23" ns2:_="" ns3:_="">
    <xsd:import namespace="1306cf8b-b8b0-4ffa-addc-91d559718aa7"/>
    <xsd:import namespace="96133b19-b3c5-416c-bb41-e602b65f42f1"/>
    <xsd:element name="properties">
      <xsd:complexType>
        <xsd:sequence>
          <xsd:element name="documentManagement">
            <xsd:complexType>
              <xsd:all>
                <xsd:element ref="ns2:TaxKeywordTaxHTField" minOccurs="0"/>
                <xsd:element ref="ns2:TaxCatchAll" minOccurs="0"/>
                <xsd:element ref="ns3:Category" minOccurs="0"/>
                <xsd:element ref="ns3:Notes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06cf8b-b8b0-4ffa-addc-91d559718aa7"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2d2ac93e-4d0b-46d4-8420-58023f1c5a66"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5508cad7-f418-4375-9a73-db5989b13449}" ma:internalName="TaxCatchAll" ma:showField="CatchAllData" ma:web="3eb09364-21fa-4400-bda0-2ba3d232f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6133b19-b3c5-416c-bb41-e602b65f42f1" elementFormDefault="qualified">
    <xsd:import namespace="http://schemas.microsoft.com/office/2006/documentManagement/types"/>
    <xsd:import namespace="http://schemas.microsoft.com/office/infopath/2007/PartnerControls"/>
    <xsd:element name="Category" ma:index="11" nillable="true" ma:displayName="Category" ma:default="Feeding America One Pagers" ma:format="RadioButtons" ma:internalName="Category">
      <xsd:simpleType>
        <xsd:union memberTypes="dms:Text">
          <xsd:simpleType>
            <xsd:restriction base="dms:Choice">
              <xsd:enumeration value="Master Case Text"/>
              <xsd:enumeration value="Master Case Decks"/>
              <xsd:enumeration value="Feeding America One Pagers"/>
            </xsd:restriction>
          </xsd:simpleType>
        </xsd:union>
      </xsd:simpleType>
    </xsd:element>
    <xsd:element name="Notes0" ma:index="12" nillable="true" ma:displayName="Notes" ma:internalName="Notes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7E7188-B65A-4A68-A46F-8306CEEEC64F}">
  <ds:schemaRefs>
    <ds:schemaRef ds:uri="http://schemas.microsoft.com/sharepoint/v3/contenttype/forms"/>
  </ds:schemaRefs>
</ds:datastoreItem>
</file>

<file path=customXml/itemProps2.xml><?xml version="1.0" encoding="utf-8"?>
<ds:datastoreItem xmlns:ds="http://schemas.openxmlformats.org/officeDocument/2006/customXml" ds:itemID="{2E2FAEA2-9444-4FF4-A1FE-75EE14BCB6F9}">
  <ds:schemaRefs>
    <ds:schemaRef ds:uri="http://purl.org/dc/dcmitype/"/>
    <ds:schemaRef ds:uri="http://purl.org/dc/elements/1.1/"/>
    <ds:schemaRef ds:uri="http://purl.org/dc/term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96133b19-b3c5-416c-bb41-e602b65f42f1"/>
    <ds:schemaRef ds:uri="1306cf8b-b8b0-4ffa-addc-91d559718aa7"/>
  </ds:schemaRefs>
</ds:datastoreItem>
</file>

<file path=customXml/itemProps3.xml><?xml version="1.0" encoding="utf-8"?>
<ds:datastoreItem xmlns:ds="http://schemas.openxmlformats.org/officeDocument/2006/customXml" ds:itemID="{70A5AA77-7301-4F39-986C-8745FA99BF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06cf8b-b8b0-4ffa-addc-91d559718aa7"/>
    <ds:schemaRef ds:uri="96133b19-b3c5-416c-bb41-e602b65f42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35981</TotalTime>
  <Words>3784</Words>
  <Application>Microsoft Office PowerPoint</Application>
  <PresentationFormat>Custom</PresentationFormat>
  <Paragraphs>462</Paragraphs>
  <Slides>48</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ＭＳ Ｐゴシック</vt:lpstr>
      <vt:lpstr>Arial</vt:lpstr>
      <vt:lpstr>Bryant Bold</vt:lpstr>
      <vt:lpstr>Calibri</vt:lpstr>
      <vt:lpstr>Helvetica Neue</vt:lpstr>
      <vt:lpstr>Trade Gothic LT Std</vt:lpstr>
      <vt:lpstr>Verdana</vt:lpstr>
      <vt:lpstr>1_Office Theme</vt:lpstr>
      <vt:lpstr>PowerPoint Presentation</vt:lpstr>
      <vt:lpstr>PowerPoint Presentation</vt:lpstr>
      <vt:lpstr>PowerPoint Presentation</vt:lpstr>
      <vt:lpstr>PowerPoint Presentation</vt:lpstr>
      <vt:lpstr>PowerPoint Presentation</vt:lpstr>
      <vt:lpstr>Food-Insecure Seniors Face Serious Health Challenges</vt:lpstr>
      <vt:lpstr>PowerPoint Presentation</vt:lpstr>
      <vt:lpstr>PowerPoint Presentation</vt:lpstr>
      <vt:lpstr>Serving Seniors </vt:lpstr>
      <vt:lpstr>Serving Food-Insecure Seniors</vt:lpstr>
      <vt:lpstr>Federal Nutrition Programs Serving At-Risk Seniors</vt:lpstr>
      <vt:lpstr>PowerPoint Presentation</vt:lpstr>
      <vt:lpstr>PowerPoint Presentation</vt:lpstr>
      <vt:lpstr>PowerPoint Presentation</vt:lpstr>
      <vt:lpstr>The Feeding America Network</vt:lpstr>
      <vt:lpstr>The Feeding America Network Serves Virtually Every Community</vt:lpstr>
      <vt:lpstr>PowerPoint Presentation</vt:lpstr>
      <vt:lpstr>The Impact of the Feeding America Network </vt:lpstr>
      <vt:lpstr>Feeding America: Senior Hunger Strategy</vt:lpstr>
      <vt:lpstr>PowerPoint Presentation</vt:lpstr>
      <vt:lpstr>PowerPoint Presentation</vt:lpstr>
      <vt:lpstr>PowerPoint Presentation</vt:lpstr>
      <vt:lpstr>PowerPoint Presentation</vt:lpstr>
      <vt:lpstr>Meals On Wheels Is An Effective And Proven  Public-private Partnership</vt:lpstr>
      <vt:lpstr>Meals on Wheels Programs Deliver Impactful Programs   Keeping Seniors in Their Own Homes </vt:lpstr>
      <vt:lpstr>Serving Seniors </vt:lpstr>
      <vt:lpstr>Feeding America – Meals on Wheels America Collaboration Goal </vt:lpstr>
      <vt:lpstr>PowerPoint Presentation</vt:lpstr>
      <vt:lpstr>Six Collaboration Models</vt:lpstr>
      <vt:lpstr>Meal Partners </vt:lpstr>
      <vt:lpstr>Supplemental Food Partners </vt:lpstr>
      <vt:lpstr>Food Purchase Partners </vt:lpstr>
      <vt:lpstr>Community Coalition Partners </vt:lpstr>
      <vt:lpstr>Outreach and Benefits Assistance Partners</vt:lpstr>
      <vt:lpstr>Advocacy Partners </vt:lpstr>
      <vt:lpstr>Common Success Factors</vt:lpstr>
      <vt:lpstr>Common Challenges</vt:lpstr>
      <vt:lpstr>Universal Partnership Tips</vt:lpstr>
      <vt:lpstr>PowerPoint Presentation</vt:lpstr>
      <vt:lpstr>Discussion – Solving Senior Hunger in Your Community</vt:lpstr>
      <vt:lpstr>Take Action – Get Introduced! </vt:lpstr>
      <vt:lpstr>PowerPoint Presentation</vt:lpstr>
      <vt:lpstr>Sharing our Work</vt:lpstr>
      <vt:lpstr>PowerPoint Presentation</vt:lpstr>
      <vt:lpstr>PowerPoint Presentation</vt:lpstr>
      <vt:lpstr>PowerPoint Presentation</vt:lpstr>
      <vt:lpstr>PowerPoint Presentation</vt:lpstr>
      <vt:lpstr>PowerPoint Presentation</vt:lpstr>
    </vt:vector>
  </TitlesOfParts>
  <Company>Social Capital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Chuck Robinson</dc:creator>
  <cp:lastModifiedBy>Lauren Fielder</cp:lastModifiedBy>
  <cp:revision>1491</cp:revision>
  <cp:lastPrinted>2014-08-18T05:51:56Z</cp:lastPrinted>
  <dcterms:created xsi:type="dcterms:W3CDTF">2014-07-11T13:34:35Z</dcterms:created>
  <dcterms:modified xsi:type="dcterms:W3CDTF">2016-03-23T19:01:32Z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500</vt:r8>
  </property>
  <property fmtid="{D5CDD505-2E9C-101B-9397-08002B2CF9AE}" pid="3" name="TaxKeyword">
    <vt:lpwstr/>
  </property>
  <property fmtid="{D5CDD505-2E9C-101B-9397-08002B2CF9AE}" pid="4" name="ContentTypeId">
    <vt:lpwstr>0x0101000BCE69F3C7A8A74E8B11942F9BFBE6AE</vt:lpwstr>
  </property>
</Properties>
</file>